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692000" cx="7560000"/>
  <p:notesSz cx="6858000" cy="9144000"/>
  <p:embeddedFontLst>
    <p:embeddedFont>
      <p:font typeface="Roboto Black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7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31CE9F-69AA-41F4-B6C7-32721B62B368}">
  <a:tblStyle styleId="{4431CE9F-69AA-41F4-B6C7-32721B62B368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A6733A9-B8AE-4E9B-9D3A-B8EFC3610066}" styleName="Table_1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285F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285F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7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Black-bold.fntdata"/><Relationship Id="rId14" Type="http://schemas.openxmlformats.org/officeDocument/2006/relationships/slide" Target="slides/slide8.xml"/><Relationship Id="rId16" Type="http://schemas.openxmlformats.org/officeDocument/2006/relationships/font" Target="fonts/RobotoBlac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e293d1ffa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2e293d1ffa_0_139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70eec193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870eec1937_0_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e293d1ff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2e293d1ffa_0_14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e293d1ffa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2e293d1ffa_0_163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e293d1ffa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2e293d1ffa_0_16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b5221368c_1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8b5221368c_12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e293d1ffa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2e293d1ffa_0_18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e293d1ffa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2e293d1ffa_0_174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2"/>
          <p:cNvGrpSpPr/>
          <p:nvPr/>
        </p:nvGrpSpPr>
        <p:grpSpPr>
          <a:xfrm>
            <a:off x="-34501" y="-21650"/>
            <a:ext cx="7612563" cy="884314"/>
            <a:chOff x="-62750" y="-8140"/>
            <a:chExt cx="7684800" cy="698400"/>
          </a:xfrm>
        </p:grpSpPr>
        <p:sp>
          <p:nvSpPr>
            <p:cNvPr id="50" name="Google Shape;50;p12"/>
            <p:cNvSpPr/>
            <p:nvPr/>
          </p:nvSpPr>
          <p:spPr>
            <a:xfrm>
              <a:off x="-62750" y="-8140"/>
              <a:ext cx="7684800" cy="698400"/>
            </a:xfrm>
            <a:prstGeom prst="rect">
              <a:avLst/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2"/>
            <p:cNvSpPr/>
            <p:nvPr/>
          </p:nvSpPr>
          <p:spPr>
            <a:xfrm rot="5400000">
              <a:off x="4667866" y="460708"/>
              <a:ext cx="86400" cy="74700"/>
            </a:xfrm>
            <a:prstGeom prst="triangle">
              <a:avLst>
                <a:gd fmla="val 50000" name="adj"/>
              </a:avLst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" name="Google Shape;53;p12"/>
          <p:cNvSpPr txBox="1"/>
          <p:nvPr/>
        </p:nvSpPr>
        <p:spPr>
          <a:xfrm>
            <a:off x="2191625" y="63950"/>
            <a:ext cx="3696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連續 </a:t>
            </a:r>
            <a:r>
              <a:rPr lang="zh-TW" sz="19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 晚</a:t>
            </a:r>
            <a:endParaRPr sz="18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自由行方案</a:t>
            </a: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8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4" name="Google Shape;54;p12" title="2026 台東一遊未盡-06_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750" y="54187"/>
            <a:ext cx="2229125" cy="6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 title="retertrertr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288" y="-97625"/>
            <a:ext cx="1456075" cy="13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title="sdfsdfdsfsd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299" y="16947"/>
            <a:ext cx="791299" cy="71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2">
          <p15:clr>
            <a:srgbClr val="E46962"/>
          </p15:clr>
        </p15:guide>
        <p15:guide id="2" orient="horz" pos="33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3"/>
          <p:cNvGraphicFramePr/>
          <p:nvPr/>
        </p:nvGraphicFramePr>
        <p:xfrm>
          <a:off x="574020" y="2113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3206000"/>
                <a:gridCol w="3206000"/>
              </a:tblGrid>
              <a:tr h="2140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ＯＯＯ</a:t>
                      </a:r>
                      <a:r>
                        <a:rPr lang="zh-TW" sz="3600">
                          <a:latin typeface="Arial"/>
                          <a:ea typeface="Arial"/>
                          <a:cs typeface="Arial"/>
                          <a:sym typeface="Arial"/>
                        </a:rPr>
                        <a:t>旅館</a:t>
                      </a:r>
                      <a:r>
                        <a:rPr lang="zh-TW" sz="36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</a:t>
                      </a:r>
                      <a:r>
                        <a:rPr lang="zh-TW" sz="3600">
                          <a:latin typeface="Arial"/>
                          <a:ea typeface="Arial"/>
                          <a:cs typeface="Arial"/>
                          <a:sym typeface="Arial"/>
                        </a:rPr>
                        <a:t>民宿</a:t>
                      </a:r>
                      <a:endParaRPr sz="6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773BE"/>
                    </a:solidFill>
                  </a:tcPr>
                </a:tc>
                <a:tc hMerge="1"/>
              </a:tr>
              <a:tr h="502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申請時間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F"/>
                    </a:solidFill>
                  </a:tcPr>
                </a:tc>
                <a:tc hMerge="1"/>
              </a:tr>
              <a:tr h="1293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入住時間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退房時間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AFF"/>
                    </a:solidFill>
                  </a:tcPr>
                </a:tc>
              </a:tr>
              <a:tr h="122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-6782011" y="837157"/>
            <a:ext cx="546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0000"/>
                </a:solidFill>
              </a:rPr>
              <a:t>注意！！</a:t>
            </a:r>
            <a:endParaRPr b="1"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請勿任意更動頁面順序，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請依照本檔案順序進行張貼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如任意更動將會退件要求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重新上傳，敬請配合，謝謝！</a:t>
            </a:r>
            <a:endParaRPr sz="1400"/>
          </a:p>
        </p:txBody>
      </p:sp>
      <p:pic>
        <p:nvPicPr>
          <p:cNvPr descr="臺東縣政府- 維基百科，自由的百科全書"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701" y="9693788"/>
            <a:ext cx="596325" cy="5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74025" y="7819125"/>
            <a:ext cx="6411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註：如本次遊客入住時間為115/05/01(</a:t>
            </a:r>
            <a:r>
              <a:rPr lang="zh-TW" sz="1600">
                <a:solidFill>
                  <a:schemeClr val="dk1"/>
                </a:solidFill>
              </a:rPr>
              <a:t>第1晚</a:t>
            </a:r>
            <a:r>
              <a:rPr lang="zh-TW" sz="1600">
                <a:solidFill>
                  <a:schemeClr val="dk1"/>
                </a:solidFill>
              </a:rPr>
              <a:t>)，</a:t>
            </a:r>
            <a:r>
              <a:rPr lang="zh-TW" sz="1600">
                <a:solidFill>
                  <a:schemeClr val="dk1"/>
                </a:solidFill>
              </a:rPr>
              <a:t>連續5晚，</a:t>
            </a:r>
            <a:br>
              <a:rPr lang="zh-TW" sz="1600">
                <a:solidFill>
                  <a:schemeClr val="dk1"/>
                </a:solidFill>
              </a:rPr>
            </a:br>
            <a:r>
              <a:rPr lang="zh-TW" sz="1600">
                <a:solidFill>
                  <a:schemeClr val="dk1"/>
                </a:solidFill>
              </a:rPr>
              <a:t>最後1晚為 115/05/05，</a:t>
            </a:r>
            <a:r>
              <a:rPr lang="zh-TW" sz="1600">
                <a:solidFill>
                  <a:schemeClr val="dk1"/>
                </a:solidFill>
              </a:rPr>
              <a:t>退房時間為115/05/06，則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rgbClr val="FF0000"/>
                </a:solidFill>
              </a:rPr>
              <a:t>受理時間 05/07 ~ 05/16。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600">
                <a:solidFill>
                  <a:srgbClr val="FF0000"/>
                </a:solidFill>
              </a:rPr>
              <a:t>所有案件最後受理及補正時間：115/12/05。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Google Shape;70;p14"/>
          <p:cNvGraphicFramePr/>
          <p:nvPr/>
        </p:nvGraphicFramePr>
        <p:xfrm>
          <a:off x="312247" y="9638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61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(1) 身分證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明文件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36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-4057525" y="1251850"/>
            <a:ext cx="3532500" cy="1323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如本頁面不足，</a:t>
            </a:r>
            <a:endParaRPr sz="20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請於左側複製本投影片</a:t>
            </a:r>
            <a:endParaRPr sz="20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進行新增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61300" y="8472447"/>
            <a:ext cx="6437400" cy="1303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注意事項：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旅宿業代表人及其配偶、直系親屬，及核銷人員，均不得入住自家旅館或民宿並請領獎勵金。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經查證違規者，將撤銷申請、追回不法所得，並依規定從重裁處。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771644" y="7164450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大</a:t>
            </a:r>
            <a:r>
              <a:rPr lang="zh-TW" sz="1400">
                <a:solidFill>
                  <a:schemeClr val="dk1"/>
                </a:solidFill>
              </a:rPr>
              <a:t>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777426" y="714796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461770" y="7207569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7" name="Google Shape;77;p14"/>
          <p:cNvSpPr/>
          <p:nvPr/>
        </p:nvSpPr>
        <p:spPr>
          <a:xfrm>
            <a:off x="6029745" y="7496104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8" name="Google Shape;78;p14"/>
          <p:cNvSpPr txBox="1"/>
          <p:nvPr/>
        </p:nvSpPr>
        <p:spPr>
          <a:xfrm>
            <a:off x="561300" y="3230233"/>
            <a:ext cx="6528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(需具完善以下資料並貼於此欄）</a:t>
            </a:r>
            <a:endParaRPr sz="24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A5A5A5"/>
                </a:solidFill>
              </a:rPr>
              <a:t>請檢附</a:t>
            </a:r>
            <a:endParaRPr sz="26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A5A5A5"/>
                </a:solidFill>
              </a:rPr>
              <a:t>如身分證正反面或護照內頁影本；</a:t>
            </a:r>
            <a:endParaRPr sz="26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A5A5A5"/>
                </a:solidFill>
              </a:rPr>
              <a:t>每房僅得推派一名申請。</a:t>
            </a:r>
            <a:endParaRPr sz="26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rgbClr val="A5A5A5"/>
                </a:solidFill>
              </a:rPr>
              <a:t>( 身分證明文件：身分證、健保卡、駕照、護照、居留證等可證明為本人者 )</a:t>
            </a:r>
            <a:endParaRPr b="1" sz="150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5"/>
          <p:cNvGraphicFramePr/>
          <p:nvPr/>
        </p:nvGraphicFramePr>
        <p:xfrm>
          <a:off x="312247" y="9638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84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(2) 每房住宿發票 / 收據 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163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需具完善以下資料並貼於此欄）</a:t>
                      </a:r>
                      <a:endParaRPr sz="2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6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請檢附住宿 </a:t>
                      </a:r>
                      <a:r>
                        <a:rPr b="1" lang="zh-TW" sz="26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zh-TW" sz="26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晚相關證明</a:t>
                      </a:r>
                      <a:endParaRPr sz="26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26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754619" y="818402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大</a:t>
            </a:r>
            <a:r>
              <a:rPr lang="zh-TW" sz="1400">
                <a:solidFill>
                  <a:schemeClr val="dk1"/>
                </a:solidFill>
              </a:rPr>
              <a:t>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777426" y="8167540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461770" y="8227144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88" name="Google Shape;88;p15"/>
          <p:cNvSpPr/>
          <p:nvPr/>
        </p:nvSpPr>
        <p:spPr>
          <a:xfrm>
            <a:off x="6029745" y="8515679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6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旅館登記證 / 民宿登記證 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此項必附，請將本文字刪除後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將執照貼於此欄位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	</a:t>
                      </a:r>
                      <a:endParaRPr sz="2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666869" y="8781100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大章</a:t>
            </a:r>
            <a:r>
              <a:rPr lang="zh-TW" sz="1400">
                <a:solidFill>
                  <a:schemeClr val="dk1"/>
                </a:solidFill>
              </a:rPr>
              <a:t>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777426" y="876461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461770" y="8824219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98" name="Google Shape;98;p16"/>
          <p:cNvSpPr/>
          <p:nvPr/>
        </p:nvSpPr>
        <p:spPr>
          <a:xfrm>
            <a:off x="6029745" y="9112754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99" name="Google Shape;99;p16"/>
          <p:cNvSpPr txBox="1"/>
          <p:nvPr/>
        </p:nvSpPr>
        <p:spPr>
          <a:xfrm>
            <a:off x="-5050850" y="782600"/>
            <a:ext cx="3532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如本頁面不足，</a:t>
            </a:r>
            <a:endParaRPr sz="20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請於左側複製本投影片</a:t>
            </a:r>
            <a:endParaRPr sz="20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432FF"/>
                </a:solidFill>
              </a:rPr>
              <a:t>進行新增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7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4-1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金融機構存摺封面影本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888075" y="2463725"/>
            <a:ext cx="5784000" cy="40443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請提供帳戶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旅館業者 請提供</a:t>
            </a:r>
            <a:r>
              <a:rPr b="1" lang="zh-TW" sz="2400">
                <a:solidFill>
                  <a:srgbClr val="A5A5A5"/>
                </a:solidFill>
              </a:rPr>
              <a:t>「公司」</a:t>
            </a:r>
            <a:r>
              <a:rPr lang="zh-TW" sz="2400">
                <a:solidFill>
                  <a:srgbClr val="A5A5A5"/>
                </a:solidFill>
              </a:rPr>
              <a:t>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民宿業者 提供</a:t>
            </a:r>
            <a:r>
              <a:rPr b="1" lang="zh-TW" sz="2400">
                <a:solidFill>
                  <a:srgbClr val="A5A5A5"/>
                </a:solidFill>
              </a:rPr>
              <a:t>「公司/行號」</a:t>
            </a:r>
            <a:r>
              <a:rPr lang="zh-TW" sz="2400">
                <a:solidFill>
                  <a:srgbClr val="A5A5A5"/>
                </a:solidFill>
              </a:rPr>
              <a:t>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A5A5A5"/>
                </a:solidFill>
              </a:rPr>
              <a:t>若業者無公司行號帳戶，請提供</a:t>
            </a:r>
            <a:endParaRPr sz="21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A5A5A5"/>
                </a:solidFill>
              </a:rPr>
              <a:t>「受款代表人」</a:t>
            </a:r>
            <a:r>
              <a:rPr lang="zh-TW" sz="2100">
                <a:solidFill>
                  <a:srgbClr val="A5A5A5"/>
                </a:solidFill>
              </a:rPr>
              <a:t>帳戶</a:t>
            </a:r>
            <a:endParaRPr sz="21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2100">
                <a:solidFill>
                  <a:srgbClr val="A5A5A5"/>
                </a:solidFill>
              </a:rPr>
              <a:t>並完備 (4-2) 受款代表人帳戶同意書</a:t>
            </a:r>
            <a:endParaRPr sz="2100">
              <a:solidFill>
                <a:srgbClr val="A5A5A5"/>
              </a:solidFill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>
            <a:off x="1429725" y="4591314"/>
            <a:ext cx="470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8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4-2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受款代表人帳戶同意書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479875" y="1958075"/>
            <a:ext cx="6627000" cy="5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>
                <a:solidFill>
                  <a:schemeClr val="dk1"/>
                </a:solidFill>
              </a:rPr>
              <a:t>公司/</a:t>
            </a:r>
            <a:r>
              <a:rPr lang="zh-TW" sz="1950">
                <a:solidFill>
                  <a:schemeClr val="dk1"/>
                </a:solidFill>
              </a:rPr>
              <a:t>民宿為請領「</a:t>
            </a:r>
            <a:r>
              <a:rPr lang="zh-TW" sz="1950">
                <a:solidFill>
                  <a:schemeClr val="dk1"/>
                </a:solidFill>
              </a:rPr>
              <a:t>2026臺東獎勵旅遊及度假會議計畫</a:t>
            </a:r>
            <a:r>
              <a:rPr lang="zh-TW" sz="1950">
                <a:solidFill>
                  <a:schemeClr val="dk1"/>
                </a:solidFill>
              </a:rPr>
              <a:t>」獎助經費，</a:t>
            </a:r>
            <a:r>
              <a:rPr lang="zh-TW" sz="1950">
                <a:solidFill>
                  <a:schemeClr val="dk1"/>
                </a:solidFill>
              </a:rPr>
              <a:t>且因未有「公司/行號」帳戶，</a:t>
            </a:r>
            <a:r>
              <a:rPr lang="zh-TW" sz="1950">
                <a:solidFill>
                  <a:schemeClr val="dk1"/>
                </a:solidFill>
              </a:rPr>
              <a:t>同意</a:t>
            </a:r>
            <a:r>
              <a:rPr lang="zh-TW" sz="1950">
                <a:solidFill>
                  <a:schemeClr val="dk1"/>
                </a:solidFill>
              </a:rPr>
              <a:t>台東</a:t>
            </a:r>
            <a:r>
              <a:rPr lang="zh-TW" sz="1950">
                <a:solidFill>
                  <a:schemeClr val="dk1"/>
                </a:solidFill>
              </a:rPr>
              <a:t>縣政府撥款至</a:t>
            </a:r>
            <a:r>
              <a:rPr lang="zh-TW" sz="1950">
                <a:solidFill>
                  <a:schemeClr val="dk1"/>
                </a:solidFill>
              </a:rPr>
              <a:t>「受款代表人」帳戶</a:t>
            </a:r>
            <a:r>
              <a:rPr lang="zh-TW" sz="1950">
                <a:solidFill>
                  <a:schemeClr val="dk1"/>
                </a:solidFill>
              </a:rPr>
              <a:t>：</a:t>
            </a:r>
            <a:br>
              <a:rPr lang="zh-TW" sz="1950">
                <a:solidFill>
                  <a:schemeClr val="dk1"/>
                </a:solidFill>
              </a:rPr>
            </a:b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>
                <a:solidFill>
                  <a:schemeClr val="dk1"/>
                </a:solidFill>
              </a:rPr>
              <a:t>銀行代號</a:t>
            </a:r>
            <a:r>
              <a:rPr lang="zh-TW" sz="1950" u="sng">
                <a:solidFill>
                  <a:schemeClr val="dk1"/>
                </a:solidFill>
              </a:rPr>
              <a:t>＿＿＿＿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 u="sng">
                <a:solidFill>
                  <a:schemeClr val="dk1"/>
                </a:solidFill>
              </a:rPr>
              <a:t>               ＿</a:t>
            </a:r>
            <a:r>
              <a:rPr lang="zh-TW" sz="1950">
                <a:solidFill>
                  <a:schemeClr val="dk1"/>
                </a:solidFill>
              </a:rPr>
              <a:t>銀行</a:t>
            </a:r>
            <a:r>
              <a:rPr lang="zh-TW" sz="1950" u="sng">
                <a:solidFill>
                  <a:schemeClr val="dk1"/>
                </a:solidFill>
              </a:rPr>
              <a:t>             </a:t>
            </a:r>
            <a:r>
              <a:rPr lang="zh-TW" sz="1950">
                <a:solidFill>
                  <a:schemeClr val="dk1"/>
                </a:solidFill>
              </a:rPr>
              <a:t>分行，第</a:t>
            </a:r>
            <a:r>
              <a:rPr lang="zh-TW" sz="1950" u="sng">
                <a:solidFill>
                  <a:schemeClr val="dk1"/>
                </a:solidFill>
              </a:rPr>
              <a:t>                          </a:t>
            </a:r>
            <a:r>
              <a:rPr lang="zh-TW" sz="1950">
                <a:solidFill>
                  <a:schemeClr val="dk1"/>
                </a:solidFill>
              </a:rPr>
              <a:t>號帳戶。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</a:t>
            </a:r>
            <a:r>
              <a:rPr lang="zh-TW" sz="1550">
                <a:solidFill>
                  <a:schemeClr val="dk1"/>
                </a:solidFill>
              </a:rPr>
              <a:t>公司 / 民宿名稱：                                                                  （大章）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公司 / 民宿經營者：                                                               （小章）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受款代表人 :								              （小章）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513075" y="9398800"/>
            <a:ext cx="3421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</a:rPr>
              <a:t> </a:t>
            </a:r>
            <a:r>
              <a:rPr lang="zh-TW" sz="1350">
                <a:solidFill>
                  <a:schemeClr val="dk1"/>
                </a:solidFill>
              </a:rPr>
              <a:t>中華民國  115  年          月         日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79875" y="7205375"/>
            <a:ext cx="716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（受款人與代表人 / 民宿經營者關係為</a:t>
            </a:r>
            <a:r>
              <a:rPr lang="zh-TW" sz="1700"/>
              <a:t>：</a:t>
            </a:r>
            <a:r>
              <a:rPr lang="zh-TW" sz="1700" u="sng"/>
              <a:t>                                    </a:t>
            </a:r>
            <a:r>
              <a:rPr lang="zh-TW" sz="1700"/>
              <a:t>）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19"/>
          <p:cNvGraphicFramePr/>
          <p:nvPr/>
        </p:nvGraphicFramePr>
        <p:xfrm>
          <a:off x="334124" y="11480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{4431CE9F-69AA-41F4-B6C7-32721B62B368}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(5) 切結書 </a:t>
                      </a:r>
                      <a:r>
                        <a:rPr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</a:t>
                      </a:r>
                      <a:r>
                        <a:rPr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切結書</a:t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9999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旅館公司名稱 / 民宿名稱</a:t>
                      </a: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(以下稱本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旅宿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申請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縣政府辦理「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6臺東獎勵旅遊及度假會議計畫-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連續5晚自由行方案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」，所檢附內容一切屬實，如有虛報、浮報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或有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申請文件不實等情事，本公司同意歸還已領取之全數獎勵金，並負一切法律責任，特此切結為憑。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此致  </a:t>
                      </a: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臺東縣政府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旅宿名稱：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負 責 人：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電話：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地址： 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4086593" y="580804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大</a:t>
            </a:r>
            <a:r>
              <a:rPr lang="zh-TW" sz="1400">
                <a:solidFill>
                  <a:schemeClr val="dk1"/>
                </a:solidFill>
              </a:rPr>
              <a:t>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967666" y="593014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4195596" y="6237903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26" name="Google Shape;126;p19"/>
          <p:cNvSpPr/>
          <p:nvPr/>
        </p:nvSpPr>
        <p:spPr>
          <a:xfrm>
            <a:off x="6114250" y="6389839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cxnSp>
        <p:nvCxnSpPr>
          <p:cNvPr id="127" name="Google Shape;127;p19"/>
          <p:cNvCxnSpPr/>
          <p:nvPr/>
        </p:nvCxnSpPr>
        <p:spPr>
          <a:xfrm>
            <a:off x="623300" y="3441525"/>
            <a:ext cx="2271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9"/>
          <p:cNvSpPr txBox="1"/>
          <p:nvPr/>
        </p:nvSpPr>
        <p:spPr>
          <a:xfrm>
            <a:off x="536050" y="8245825"/>
            <a:ext cx="6468900" cy="117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備註：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1.旅館蓋公司大小章、民宿蓋店章及負責人私章。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2.旅宿名稱欄位，旅館請填公司名稱，民宿請填民宿名稱，並應與旅宿登記名稱及店章一致。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2407200" y="9639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中華民國  115 年   月   日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35" name="Google Shape;135;p20"/>
          <p:cNvGraphicFramePr/>
          <p:nvPr/>
        </p:nvGraphicFramePr>
        <p:xfrm>
          <a:off x="284728" y="13633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{DA6733A9-B8AE-4E9B-9D3A-B8EFC3610066}</a:tableStyleId>
              </a:tblPr>
              <a:tblGrid>
                <a:gridCol w="384600"/>
                <a:gridCol w="400575"/>
                <a:gridCol w="1675250"/>
                <a:gridCol w="1475450"/>
                <a:gridCol w="813850"/>
                <a:gridCol w="995300"/>
                <a:gridCol w="1245525"/>
              </a:tblGrid>
              <a:tr h="44960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旅宿</a:t>
                      </a:r>
                      <a:r>
                        <a:rPr lang="zh-TW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資料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旅宿</a:t>
                      </a:r>
                      <a:r>
                        <a:rPr b="0" i="0"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名稱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>
                          <a:latin typeface="Arial"/>
                          <a:ea typeface="Arial"/>
                          <a:cs typeface="Arial"/>
                          <a:sym typeface="Arial"/>
                        </a:rPr>
                        <a:t>負責人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統一編號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營業登記地址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聯絡人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聯絡電話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傳真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96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chemeClr val="lt1"/>
                          </a:solidFill>
                        </a:rPr>
                        <a:t>獎勵金及人數統計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原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房費金額</a:t>
                      </a: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(元)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折抵後房費金額(元)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本次住房人數</a:t>
                      </a: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(人)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臺東住宿天數(</a:t>
                      </a: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晚)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備註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96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申請總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獎勵</a:t>
                      </a: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金額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新台幣 </a:t>
                      </a:r>
                      <a:r>
                        <a:rPr lang="zh-TW" sz="120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2,500 </a:t>
                      </a:r>
                      <a:r>
                        <a:rPr lang="zh-TW" sz="12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元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449600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完成請打Ｖ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49600">
                <a:tc row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檢附資料確認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i="0"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每房代表人身分證明文件 (正反面影本) / 護照內頁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每房遊客 住宿發票 / 收據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旅館登記證 / 民宿登記證 影本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4-1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金融機構存摺封面影本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(4-2) 公司 / 民宿受款代表人帳戶同意書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切結書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(6) 獎勵金撥付申請表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36" name="Google Shape;136;p20"/>
          <p:cNvSpPr txBox="1"/>
          <p:nvPr/>
        </p:nvSpPr>
        <p:spPr>
          <a:xfrm>
            <a:off x="98707" y="937317"/>
            <a:ext cx="736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</a:rPr>
              <a:t>(</a:t>
            </a:r>
            <a:r>
              <a:rPr b="1" lang="zh-TW" sz="1600"/>
              <a:t>6</a:t>
            </a:r>
            <a:r>
              <a:rPr b="1" i="0" lang="zh-TW" sz="1600" u="none" cap="none" strike="noStrike">
                <a:solidFill>
                  <a:srgbClr val="000000"/>
                </a:solidFill>
              </a:rPr>
              <a:t>) 獎勵金撥付申請表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-5803376" y="3474200"/>
            <a:ext cx="5553000" cy="26781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填寫完成後，請於本ppt點擊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【檔案】&gt;【另存新檔】</a:t>
            </a:r>
            <a:endParaRPr sz="1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b="1" lang="zh-TW" sz="2400">
                <a:solidFill>
                  <a:srgbClr val="FF0000"/>
                </a:solidFill>
              </a:rPr>
              <a:t>檔案格式選擇【PDF】</a:t>
            </a:r>
            <a:r>
              <a:rPr lang="zh-TW" sz="2400">
                <a:solidFill>
                  <a:srgbClr val="0432FF"/>
                </a:solidFill>
              </a:rPr>
              <a:t> &gt;【儲存】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lang="zh-TW" sz="2400">
                <a:solidFill>
                  <a:srgbClr val="FF0000"/>
                </a:solidFill>
              </a:rPr>
              <a:t>檔名：ＯＯＯ</a:t>
            </a:r>
            <a:r>
              <a:rPr lang="zh-TW" sz="2400">
                <a:solidFill>
                  <a:srgbClr val="FF0000"/>
                </a:solidFill>
              </a:rPr>
              <a:t>旅宿</a:t>
            </a:r>
            <a:r>
              <a:rPr lang="zh-TW" sz="2400">
                <a:solidFill>
                  <a:srgbClr val="FF0000"/>
                </a:solidFill>
              </a:rPr>
              <a:t>＿</a:t>
            </a:r>
            <a:r>
              <a:rPr lang="zh-TW" sz="2400">
                <a:solidFill>
                  <a:srgbClr val="FF0000"/>
                </a:solidFill>
              </a:rPr>
              <a:t>2026臺東獎勵旅遊及度假會議計畫-連續5晚自由行方案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38" name="Google Shape;138;p20"/>
          <p:cNvGrpSpPr/>
          <p:nvPr/>
        </p:nvGrpSpPr>
        <p:grpSpPr>
          <a:xfrm>
            <a:off x="439402" y="9225876"/>
            <a:ext cx="6488479" cy="1193604"/>
            <a:chOff x="439402" y="9225876"/>
            <a:chExt cx="6488479" cy="1193604"/>
          </a:xfrm>
        </p:grpSpPr>
        <p:sp>
          <p:nvSpPr>
            <p:cNvPr id="139" name="Google Shape;139;p20"/>
            <p:cNvSpPr txBox="1"/>
            <p:nvPr/>
          </p:nvSpPr>
          <p:spPr>
            <a:xfrm>
              <a:off x="439415" y="9656866"/>
              <a:ext cx="2576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400">
                  <a:solidFill>
                    <a:schemeClr val="dk1"/>
                  </a:solidFill>
                </a:rPr>
                <a:t>此致      </a:t>
              </a:r>
              <a:r>
                <a:rPr b="1" lang="zh-TW">
                  <a:solidFill>
                    <a:schemeClr val="dk1"/>
                  </a:solidFill>
                </a:rPr>
                <a:t>臺東</a:t>
              </a:r>
              <a:r>
                <a:rPr b="1" lang="zh-TW" sz="1400">
                  <a:solidFill>
                    <a:schemeClr val="dk1"/>
                  </a:solidFill>
                </a:rPr>
                <a:t>縣政府</a:t>
              </a:r>
              <a:endParaRPr sz="1400"/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439402" y="10066372"/>
              <a:ext cx="305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400">
                  <a:solidFill>
                    <a:schemeClr val="dk1"/>
                  </a:solidFill>
                </a:rPr>
                <a:t>申請</a:t>
              </a:r>
              <a:r>
                <a:rPr b="1" lang="zh-TW">
                  <a:solidFill>
                    <a:schemeClr val="dk1"/>
                  </a:solidFill>
                </a:rPr>
                <a:t>旅宿</a:t>
              </a:r>
              <a:r>
                <a:rPr b="1" lang="zh-TW" sz="1400">
                  <a:solidFill>
                    <a:schemeClr val="dk1"/>
                  </a:solidFill>
                </a:rPr>
                <a:t>：</a:t>
              </a:r>
              <a:endParaRPr sz="1400"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3782580" y="9242360"/>
              <a:ext cx="108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大</a:t>
              </a:r>
              <a:r>
                <a:rPr lang="zh-TW" sz="1400">
                  <a:solidFill>
                    <a:schemeClr val="dk1"/>
                  </a:solidFill>
                </a:rPr>
                <a:t>章：</a:t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5845462" y="9225876"/>
              <a:ext cx="108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</a:rPr>
                <a:t>負責人章：</a:t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4529806" y="9285480"/>
              <a:ext cx="1134000" cy="1134000"/>
            </a:xfrm>
            <a:prstGeom prst="rect">
              <a:avLst/>
            </a:prstGeom>
            <a:noFill/>
            <a:ln cap="flat" cmpd="sng" w="1905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A5A5A5"/>
                  </a:solidFill>
                </a:rPr>
                <a:t>蓋原登記</a:t>
              </a:r>
              <a:endParaRPr sz="1400">
                <a:solidFill>
                  <a:srgbClr val="A5A5A5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A5A5A5"/>
                  </a:solidFill>
                </a:rPr>
                <a:t>印鑑章</a:t>
              </a:r>
              <a:endParaRPr sz="1400"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097781" y="9574015"/>
              <a:ext cx="830100" cy="830100"/>
            </a:xfrm>
            <a:prstGeom prst="rect">
              <a:avLst/>
            </a:prstGeom>
            <a:noFill/>
            <a:ln cap="flat" cmpd="sng" w="1905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A5A5A5"/>
                  </a:solidFill>
                </a:rPr>
                <a:t>蓋原登記</a:t>
              </a:r>
              <a:endParaRPr sz="1200">
                <a:solidFill>
                  <a:srgbClr val="A5A5A5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rgbClr val="A5A5A5"/>
                  </a:solidFill>
                </a:rPr>
                <a:t>印鑑章</a:t>
              </a:r>
              <a:endParaRPr sz="14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