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10692000" cx="7560000"/>
  <p:notesSz cx="6858000" cy="9144000"/>
  <p:embeddedFontLst>
    <p:embeddedFont>
      <p:font typeface="Roboto Black"/>
      <p:bold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D72017-153C-4D53-8DF6-0E38739FA371}">
  <a:tblStyle styleId="{BCD72017-153C-4D53-8DF6-0E38739FA371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RobotoBlack-boldItalic.fntdata"/><Relationship Id="rId10" Type="http://schemas.openxmlformats.org/officeDocument/2006/relationships/font" Target="fonts/RobotoBlack-bold.fnt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2e293d1ffa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32e293d1ffa_0_196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e67f428ea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3e67f428ea7_0_0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e67f428ea7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3e67f428ea7_0_7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50" name="Google Shape;50;p12"/>
          <p:cNvGrpSpPr/>
          <p:nvPr/>
        </p:nvGrpSpPr>
        <p:grpSpPr>
          <a:xfrm>
            <a:off x="-34501" y="-21650"/>
            <a:ext cx="7612563" cy="884314"/>
            <a:chOff x="-62750" y="-8140"/>
            <a:chExt cx="7684800" cy="698400"/>
          </a:xfrm>
        </p:grpSpPr>
        <p:sp>
          <p:nvSpPr>
            <p:cNvPr id="51" name="Google Shape;51;p12"/>
            <p:cNvSpPr/>
            <p:nvPr/>
          </p:nvSpPr>
          <p:spPr>
            <a:xfrm>
              <a:off x="-62750" y="-8140"/>
              <a:ext cx="7684800" cy="698400"/>
            </a:xfrm>
            <a:prstGeom prst="rect">
              <a:avLst/>
            </a:prstGeom>
            <a:solidFill>
              <a:srgbClr val="1773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2"/>
            <p:cNvSpPr/>
            <p:nvPr/>
          </p:nvSpPr>
          <p:spPr>
            <a:xfrm rot="5400000">
              <a:off x="4667866" y="460708"/>
              <a:ext cx="86400" cy="74700"/>
            </a:xfrm>
            <a:prstGeom prst="triangle">
              <a:avLst>
                <a:gd fmla="val 50000" name="adj"/>
              </a:avLst>
            </a:prstGeom>
            <a:solidFill>
              <a:srgbClr val="1773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" name="Google Shape;53;p12"/>
          <p:cNvSpPr txBox="1"/>
          <p:nvPr/>
        </p:nvSpPr>
        <p:spPr>
          <a:xfrm>
            <a:off x="3439900" y="181050"/>
            <a:ext cx="3696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F3F3F3"/>
                </a:solidFill>
                <a:latin typeface="Roboto Black"/>
                <a:ea typeface="Roboto Black"/>
                <a:cs typeface="Roboto Black"/>
                <a:sym typeface="Roboto Black"/>
              </a:rPr>
              <a:t>旅宿業者</a:t>
            </a:r>
            <a:endParaRPr sz="1300">
              <a:solidFill>
                <a:srgbClr val="F3F3F3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54" name="Google Shape;54;p12" title="2026 台東一遊未盡-06_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4750" y="54187"/>
            <a:ext cx="2229125" cy="64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2" title="retertrertre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3313" y="-165700"/>
            <a:ext cx="1456075" cy="131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2" title="sdfsdfdsfsdsdf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3324" y="-21653"/>
            <a:ext cx="791299" cy="71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7005089" y="9693797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-3265425" y="2239300"/>
            <a:ext cx="357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800">
                <a:solidFill>
                  <a:srgbClr val="CC0000"/>
                </a:solidFill>
              </a:rPr>
              <a:t>範例</a:t>
            </a:r>
            <a:endParaRPr b="1" sz="1800">
              <a:solidFill>
                <a:srgbClr val="CC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CC0000"/>
                </a:solidFill>
              </a:rPr>
              <a:t>我的案件編號 (折抵序號)</a:t>
            </a:r>
            <a:r>
              <a:rPr b="1" lang="zh-TW" sz="1800">
                <a:solidFill>
                  <a:srgbClr val="CC0000"/>
                </a:solidFill>
              </a:rPr>
              <a:t> </a:t>
            </a:r>
            <a:endParaRPr b="1" sz="1800">
              <a:solidFill>
                <a:srgbClr val="CC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CC0000"/>
                </a:solidFill>
              </a:rPr>
              <a:t>＿</a:t>
            </a:r>
            <a:r>
              <a:rPr lang="zh-TW" sz="1800" u="sng">
                <a:solidFill>
                  <a:srgbClr val="CC0000"/>
                </a:solidFill>
              </a:rPr>
              <a:t>3,8,9,10,11,13,14,15</a:t>
            </a:r>
            <a:endParaRPr sz="1800">
              <a:solidFill>
                <a:srgbClr val="CC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CC0000"/>
                </a:solidFill>
              </a:rPr>
              <a:t>＿＿＿＿＿＿＿＿＿＿</a:t>
            </a:r>
            <a:endParaRPr sz="1800">
              <a:solidFill>
                <a:srgbClr val="CC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CC0000"/>
                </a:solidFill>
              </a:rPr>
              <a:t>＿＿＿＿＿＿＿＿＿＿</a:t>
            </a:r>
            <a:endParaRPr sz="1800">
              <a:solidFill>
                <a:srgbClr val="CC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rgbClr val="CC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graphicFrame>
        <p:nvGraphicFramePr>
          <p:cNvPr id="63" name="Google Shape;63;p13"/>
          <p:cNvGraphicFramePr/>
          <p:nvPr/>
        </p:nvGraphicFramePr>
        <p:xfrm>
          <a:off x="334124" y="96933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{BCD72017-153C-4D53-8DF6-0E38739FA371}</a:tableStyleId>
              </a:tblPr>
              <a:tblGrid>
                <a:gridCol w="6891750"/>
              </a:tblGrid>
              <a:tr h="4855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（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）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領據 </a:t>
                      </a:r>
                      <a:r>
                        <a:rPr lang="zh-TW"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(可另行掃描貼上或直接於本頁填寫)</a:t>
                      </a:r>
                      <a:endParaRPr sz="18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8A7"/>
                    </a:solidFill>
                  </a:tcPr>
                </a:tc>
              </a:tr>
              <a:tr h="905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我的案件編號 (折抵序號)</a:t>
                      </a:r>
                      <a:r>
                        <a:rPr b="1"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1"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r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茲確認收到臺東縣政府辦理「2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026臺東獎勵旅遊及度假會議計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畫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」，合計新臺幣____________元整。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此致</a:t>
                      </a:r>
                      <a:endParaRPr b="1" sz="13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臺東</a:t>
                      </a:r>
                      <a:r>
                        <a:rPr b="1" lang="zh-TW" sz="1700">
                          <a:latin typeface="Arial"/>
                          <a:ea typeface="Arial"/>
                          <a:cs typeface="Arial"/>
                          <a:sym typeface="Arial"/>
                        </a:rPr>
                        <a:t>縣政府</a:t>
                      </a:r>
                      <a:endParaRPr b="1"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公司名稱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：                                                                                      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（公司章）　 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統一編號：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rgbClr val="6666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(民宿無統一編號者，請填登記證編號，並於代表人欄位加註身分證字號)</a:t>
                      </a:r>
                      <a:endParaRPr sz="1200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代 表 人 :                                                                                       （負責人章）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會    計：                                                                                              （簽章）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填表人：                                                                                               （簽章）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聯絡電話：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地址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：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金融機構名稱：            銀行            分行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帳號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：                         　</a:t>
                      </a: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受款人名稱</a:t>
                      </a:r>
                      <a:r>
                        <a:rPr lang="zh-TW" sz="1500">
                          <a:latin typeface="Arial"/>
                          <a:ea typeface="Arial"/>
                          <a:cs typeface="Arial"/>
                          <a:sym typeface="Arial"/>
                        </a:rPr>
                        <a:t>：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r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500">
                          <a:solidFill>
                            <a:srgbClr val="66666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（請檢附存摺影本以供核對）</a:t>
                      </a:r>
                      <a:endParaRPr sz="1500">
                        <a:solidFill>
                          <a:srgbClr val="66666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t/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中華民國  115 年     月    日</a:t>
                      </a:r>
                      <a:endParaRPr sz="1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cxnSp>
        <p:nvCxnSpPr>
          <p:cNvPr id="64" name="Google Shape;64;p13"/>
          <p:cNvCxnSpPr/>
          <p:nvPr/>
        </p:nvCxnSpPr>
        <p:spPr>
          <a:xfrm flipH="1" rot="10800000">
            <a:off x="449800" y="2561603"/>
            <a:ext cx="6555300" cy="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3"/>
          <p:cNvSpPr txBox="1"/>
          <p:nvPr/>
        </p:nvSpPr>
        <p:spPr>
          <a:xfrm>
            <a:off x="4162500" y="2882178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000"/>
              </a:spcAft>
              <a:buNone/>
            </a:pPr>
            <a:r>
              <a:rPr lang="zh-TW" sz="1000">
                <a:solidFill>
                  <a:srgbClr val="666666"/>
                </a:solidFill>
              </a:rPr>
              <a:t>(請以逗點區隔 </a:t>
            </a:r>
            <a:r>
              <a:rPr b="1" lang="zh-TW" sz="1000">
                <a:solidFill>
                  <a:srgbClr val="666666"/>
                </a:solidFill>
              </a:rPr>
              <a:t>折抵序號</a:t>
            </a:r>
            <a:r>
              <a:rPr lang="zh-TW" sz="1000">
                <a:solidFill>
                  <a:srgbClr val="666666"/>
                </a:solidFill>
              </a:rPr>
              <a:t> )</a:t>
            </a:r>
            <a:endParaRPr sz="1300"/>
          </a:p>
        </p:txBody>
      </p:sp>
      <p:cxnSp>
        <p:nvCxnSpPr>
          <p:cNvPr id="66" name="Google Shape;66;p13"/>
          <p:cNvCxnSpPr/>
          <p:nvPr/>
        </p:nvCxnSpPr>
        <p:spPr>
          <a:xfrm flipH="1" rot="10800000">
            <a:off x="449800" y="2185403"/>
            <a:ext cx="6555300" cy="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3"/>
          <p:cNvCxnSpPr/>
          <p:nvPr/>
        </p:nvCxnSpPr>
        <p:spPr>
          <a:xfrm flipH="1" rot="10800000">
            <a:off x="449800" y="2937803"/>
            <a:ext cx="6555300" cy="4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Google Shape;72;p14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{BCD72017-153C-4D53-8DF6-0E38739FA371}</a:tableStyleId>
              </a:tblPr>
              <a:tblGrid>
                <a:gridCol w="6891750"/>
              </a:tblGrid>
              <a:tr h="46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（2-1）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金融機構存摺封面影本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5E9B"/>
                    </a:solidFill>
                  </a:tcPr>
                </a:tc>
              </a:tr>
              <a:tr h="8664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888075" y="2463725"/>
            <a:ext cx="5784000" cy="40443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A5A5A5"/>
                </a:solidFill>
              </a:rPr>
              <a:t>請提供帳戶</a:t>
            </a:r>
            <a:endParaRPr sz="2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A5A5A5"/>
                </a:solidFill>
              </a:rPr>
              <a:t>旅館業者 請提供</a:t>
            </a:r>
            <a:r>
              <a:rPr b="1" lang="zh-TW" sz="2400">
                <a:solidFill>
                  <a:srgbClr val="A5A5A5"/>
                </a:solidFill>
              </a:rPr>
              <a:t>「公司」</a:t>
            </a:r>
            <a:r>
              <a:rPr lang="zh-TW" sz="2400">
                <a:solidFill>
                  <a:srgbClr val="A5A5A5"/>
                </a:solidFill>
              </a:rPr>
              <a:t>帳戶</a:t>
            </a:r>
            <a:endParaRPr sz="2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A5A5A5"/>
                </a:solidFill>
              </a:rPr>
              <a:t>民宿業者 提供</a:t>
            </a:r>
            <a:r>
              <a:rPr b="1" lang="zh-TW" sz="2400">
                <a:solidFill>
                  <a:srgbClr val="A5A5A5"/>
                </a:solidFill>
              </a:rPr>
              <a:t>「公司/行號」</a:t>
            </a:r>
            <a:r>
              <a:rPr lang="zh-TW" sz="2400">
                <a:solidFill>
                  <a:srgbClr val="A5A5A5"/>
                </a:solidFill>
              </a:rPr>
              <a:t>帳戶</a:t>
            </a:r>
            <a:endParaRPr sz="2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2100">
                <a:solidFill>
                  <a:srgbClr val="A5A5A5"/>
                </a:solidFill>
              </a:rPr>
              <a:t>若業者無公司行號帳戶，請提供</a:t>
            </a:r>
            <a:endParaRPr sz="21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zh-TW" sz="2100">
                <a:solidFill>
                  <a:srgbClr val="A5A5A5"/>
                </a:solidFill>
              </a:rPr>
              <a:t>「受款代表人」</a:t>
            </a:r>
            <a:r>
              <a:rPr lang="zh-TW" sz="2100">
                <a:solidFill>
                  <a:srgbClr val="A5A5A5"/>
                </a:solidFill>
              </a:rPr>
              <a:t>帳戶</a:t>
            </a:r>
            <a:endParaRPr sz="21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sz="2100">
                <a:solidFill>
                  <a:srgbClr val="A5A5A5"/>
                </a:solidFill>
              </a:rPr>
              <a:t>並完備 (2-2)受款代表人帳戶同意書</a:t>
            </a:r>
            <a:endParaRPr sz="2100">
              <a:solidFill>
                <a:srgbClr val="A5A5A5"/>
              </a:solidFill>
            </a:endParaRPr>
          </a:p>
        </p:txBody>
      </p:sp>
      <p:cxnSp>
        <p:nvCxnSpPr>
          <p:cNvPr id="75" name="Google Shape;75;p14"/>
          <p:cNvCxnSpPr/>
          <p:nvPr/>
        </p:nvCxnSpPr>
        <p:spPr>
          <a:xfrm>
            <a:off x="1429725" y="4591314"/>
            <a:ext cx="4700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Google Shape;80;p15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{BCD72017-153C-4D53-8DF6-0E38739FA371}</a:tableStyleId>
              </a:tblPr>
              <a:tblGrid>
                <a:gridCol w="6891750"/>
              </a:tblGrid>
              <a:tr h="46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（2-2）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受款代表人帳戶同意書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15E9B"/>
                    </a:solidFill>
                  </a:tcPr>
                </a:tc>
              </a:tr>
              <a:tr h="8664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81" name="Google Shape;81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479875" y="1958075"/>
            <a:ext cx="6627000" cy="59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50">
                <a:solidFill>
                  <a:schemeClr val="dk1"/>
                </a:solidFill>
              </a:rPr>
              <a:t>公司/民宿為請領「2026臺東獎勵旅遊及度假會議計畫」獎助經費，且因未有「公司/行號」帳戶，同意台東縣政府撥款至「受款代表人」帳戶：</a:t>
            </a:r>
            <a:br>
              <a:rPr lang="zh-TW" sz="1950">
                <a:solidFill>
                  <a:schemeClr val="dk1"/>
                </a:solidFill>
              </a:rPr>
            </a:br>
            <a:endParaRPr sz="19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50">
                <a:solidFill>
                  <a:schemeClr val="dk1"/>
                </a:solidFill>
              </a:rPr>
              <a:t>銀行代號</a:t>
            </a:r>
            <a:r>
              <a:rPr lang="zh-TW" sz="1950" u="sng">
                <a:solidFill>
                  <a:schemeClr val="dk1"/>
                </a:solidFill>
              </a:rPr>
              <a:t>＿＿＿＿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950" u="sng">
                <a:solidFill>
                  <a:schemeClr val="dk1"/>
                </a:solidFill>
              </a:rPr>
              <a:t>               ＿</a:t>
            </a:r>
            <a:r>
              <a:rPr lang="zh-TW" sz="1950">
                <a:solidFill>
                  <a:schemeClr val="dk1"/>
                </a:solidFill>
              </a:rPr>
              <a:t>銀行</a:t>
            </a:r>
            <a:r>
              <a:rPr lang="zh-TW" sz="1950" u="sng">
                <a:solidFill>
                  <a:schemeClr val="dk1"/>
                </a:solidFill>
              </a:rPr>
              <a:t>             </a:t>
            </a:r>
            <a:r>
              <a:rPr lang="zh-TW" sz="1950">
                <a:solidFill>
                  <a:schemeClr val="dk1"/>
                </a:solidFill>
              </a:rPr>
              <a:t>分行，第</a:t>
            </a:r>
            <a:r>
              <a:rPr lang="zh-TW" sz="1950" u="sng">
                <a:solidFill>
                  <a:schemeClr val="dk1"/>
                </a:solidFill>
              </a:rPr>
              <a:t>                          </a:t>
            </a:r>
            <a:r>
              <a:rPr lang="zh-TW" sz="1950">
                <a:solidFill>
                  <a:schemeClr val="dk1"/>
                </a:solidFill>
              </a:rPr>
              <a:t>號帳戶。</a:t>
            </a:r>
            <a:endParaRPr sz="19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50">
                <a:solidFill>
                  <a:schemeClr val="dk1"/>
                </a:solidFill>
              </a:rPr>
              <a:t>   公司 / 民宿名稱：                                                                  （大章）</a:t>
            </a:r>
            <a:endParaRPr sz="15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50">
                <a:solidFill>
                  <a:schemeClr val="dk1"/>
                </a:solidFill>
              </a:rPr>
              <a:t>   公司 / 民宿經營者：                                                               （小章）</a:t>
            </a:r>
            <a:endParaRPr sz="15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50">
                <a:solidFill>
                  <a:schemeClr val="dk1"/>
                </a:solidFill>
              </a:rPr>
              <a:t>   受款代表人 :								              （小章）</a:t>
            </a:r>
            <a:endParaRPr sz="155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2513075" y="9398800"/>
            <a:ext cx="3421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900">
                <a:solidFill>
                  <a:schemeClr val="dk1"/>
                </a:solidFill>
              </a:rPr>
              <a:t> </a:t>
            </a:r>
            <a:r>
              <a:rPr lang="zh-TW" sz="1350">
                <a:solidFill>
                  <a:schemeClr val="dk1"/>
                </a:solidFill>
              </a:rPr>
              <a:t>中華民國  115  年          月         日</a:t>
            </a:r>
            <a:endParaRPr sz="1350">
              <a:solidFill>
                <a:schemeClr val="dk1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433775" y="7499375"/>
            <a:ext cx="7161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/>
              <a:t>（受款人與代表人 / 民宿經營者關係為：</a:t>
            </a:r>
            <a:r>
              <a:rPr lang="zh-TW" sz="1700" u="sng"/>
              <a:t>                                    </a:t>
            </a:r>
            <a:r>
              <a:rPr lang="zh-TW" sz="1700"/>
              <a:t>）</a:t>
            </a:r>
            <a:endParaRPr sz="1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