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10692000" cx="7560000"/>
  <p:notesSz cx="6858000" cy="9144000"/>
  <p:embeddedFontLst>
    <p:embeddedFont>
      <p:font typeface="Roboto Black"/>
      <p:bold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A43DFBA-C686-45BC-A1CF-D379668DC0C6}">
  <a:tblStyle styleId="{7A43DFBA-C686-45BC-A1CF-D379668DC0C6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AD1D8"/>
          </a:solidFill>
        </a:fill>
      </a:tcStyle>
    </a:band1H>
    <a:band2H>
      <a:tcTxStyle/>
    </a:band2H>
    <a:band1V>
      <a:tcTxStyle/>
      <a:tcStyle>
        <a:fill>
          <a:solidFill>
            <a:srgbClr val="CAD1D8"/>
          </a:solidFill>
        </a:fill>
      </a:tcStyle>
    </a:band1V>
    <a:band2V>
      <a:tcTxStyle/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0" Type="http://schemas.openxmlformats.org/officeDocument/2006/relationships/font" Target="fonts/RobotoBlack-boldItalic.fntdata"/><Relationship Id="rId9" Type="http://schemas.openxmlformats.org/officeDocument/2006/relationships/font" Target="fonts/RobotoBlack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2e293d1ffa_0_1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32e293d1ffa_0_196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1d336e83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331d336e831_0_0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50" name="Google Shape;50;p12"/>
          <p:cNvGrpSpPr/>
          <p:nvPr/>
        </p:nvGrpSpPr>
        <p:grpSpPr>
          <a:xfrm>
            <a:off x="-34501" y="-21650"/>
            <a:ext cx="7612563" cy="884314"/>
            <a:chOff x="-62750" y="-8140"/>
            <a:chExt cx="7684800" cy="698400"/>
          </a:xfrm>
        </p:grpSpPr>
        <p:sp>
          <p:nvSpPr>
            <p:cNvPr id="51" name="Google Shape;51;p12"/>
            <p:cNvSpPr/>
            <p:nvPr/>
          </p:nvSpPr>
          <p:spPr>
            <a:xfrm>
              <a:off x="-62750" y="-8140"/>
              <a:ext cx="7684800" cy="698400"/>
            </a:xfrm>
            <a:prstGeom prst="rect">
              <a:avLst/>
            </a:prstGeom>
            <a:solidFill>
              <a:srgbClr val="1773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2"/>
            <p:cNvSpPr/>
            <p:nvPr/>
          </p:nvSpPr>
          <p:spPr>
            <a:xfrm rot="5400000">
              <a:off x="4667866" y="460708"/>
              <a:ext cx="86400" cy="74700"/>
            </a:xfrm>
            <a:prstGeom prst="triangle">
              <a:avLst>
                <a:gd fmla="val 50000" name="adj"/>
              </a:avLst>
            </a:prstGeom>
            <a:solidFill>
              <a:srgbClr val="1773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" name="Google Shape;53;p12"/>
          <p:cNvSpPr txBox="1"/>
          <p:nvPr/>
        </p:nvSpPr>
        <p:spPr>
          <a:xfrm>
            <a:off x="3439900" y="181050"/>
            <a:ext cx="36966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3F3F3"/>
                </a:solidFill>
                <a:latin typeface="Roboto Black"/>
                <a:ea typeface="Roboto Black"/>
                <a:cs typeface="Roboto Black"/>
                <a:sym typeface="Roboto Black"/>
              </a:rPr>
              <a:t>旅宿業者</a:t>
            </a:r>
            <a:endParaRPr sz="1300">
              <a:solidFill>
                <a:srgbClr val="F3F3F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4" name="Google Shape;54;p12" title="2026 台東一遊未盡-06_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4750" y="54187"/>
            <a:ext cx="2229125" cy="64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2" title="retertrertre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3313" y="-165700"/>
            <a:ext cx="1456075" cy="131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2" title="sdfsdfdsfsdsdf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3324" y="-21653"/>
            <a:ext cx="791299" cy="71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7005089" y="9693797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-3780000" y="1705007"/>
            <a:ext cx="756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3" name="Google Shape;63;p13"/>
          <p:cNvGraphicFramePr/>
          <p:nvPr/>
        </p:nvGraphicFramePr>
        <p:xfrm>
          <a:off x="334124" y="9693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{7A43DFBA-C686-45BC-A1CF-D379668DC0C6}</a:tableStyleId>
              </a:tblPr>
              <a:tblGrid>
                <a:gridCol w="6891750"/>
              </a:tblGrid>
              <a:tr h="485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領據 </a:t>
                      </a:r>
                      <a:r>
                        <a:rPr b="0" lang="zh-TW"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(可另行掃描貼上或直接於本頁填寫)</a:t>
                      </a:r>
                      <a:endParaRPr b="0" sz="18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68A7"/>
                    </a:solidFill>
                  </a:tcPr>
                </a:tc>
              </a:tr>
              <a:tr h="9057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領　　　據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我的案件編號 ＿＿＿＿＿＿＿＿＿＿＿＿＿</a:t>
                      </a:r>
                      <a:r>
                        <a:rPr lang="zh-TW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茲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確認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收到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臺東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縣政府辦理「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2026臺東獎勵旅遊及度假會議計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畫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」，合計新臺幣____________元整。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此致</a:t>
                      </a:r>
                      <a:endParaRPr b="1"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臺東</a:t>
                      </a:r>
                      <a:r>
                        <a:rPr b="1"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縣政府</a:t>
                      </a:r>
                      <a:endParaRPr b="1"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公司名稱</a:t>
                      </a: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：                                                                                      </a:t>
                      </a: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（公司章）　 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統一編號：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666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(民宿無統一編號者，請填登記證編號，並於代表人欄位加註身分證字號)</a:t>
                      </a:r>
                      <a:endParaRPr sz="1200">
                        <a:solidFill>
                          <a:srgbClr val="6666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代 表 人 :                                                                                       （負責人章）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會    計：                                                                                              （簽章）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填表人：                                                                                               （簽章）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聯絡電話：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地址</a:t>
                      </a: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：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金融機構名稱：            銀行            分行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帳號</a:t>
                      </a: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：                         　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受款人名稱</a:t>
                      </a: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：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6666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（請檢附存摺影本以供核對）</a:t>
                      </a:r>
                      <a:endParaRPr sz="1500">
                        <a:solidFill>
                          <a:srgbClr val="6666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中華民國  115 年     月    日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7005089" y="9693797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-3780000" y="1705007"/>
            <a:ext cx="756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graphicFrame>
        <p:nvGraphicFramePr>
          <p:cNvPr id="70" name="Google Shape;70;p14"/>
          <p:cNvGraphicFramePr/>
          <p:nvPr/>
        </p:nvGraphicFramePr>
        <p:xfrm>
          <a:off x="334124" y="9466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{7A43DFBA-C686-45BC-A1CF-D379668DC0C6}</a:tableStyleId>
              </a:tblPr>
              <a:tblGrid>
                <a:gridCol w="6891750"/>
              </a:tblGrid>
              <a:tr h="485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存摺影本</a:t>
                      </a:r>
                      <a:endParaRPr b="0" sz="18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68A7"/>
                    </a:solidFill>
                  </a:tcPr>
                </a:tc>
              </a:tr>
              <a:tr h="9057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