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692000" cx="7560000"/>
  <p:notesSz cx="6858000" cy="9144000"/>
  <p:embeddedFontLst>
    <p:embeddedFont>
      <p:font typeface="Roboto Black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6BF967-6FB3-4161-B6E4-4897AFDB034E}">
  <a:tblStyle styleId="{1E6BF967-6FB3-4161-B6E4-4897AFDB034E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8D6582BA-FD3C-418A-A281-514E7E93CF75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5193007-C572-49D7-B5A5-371BF07B5676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259FEB3-47B2-4EE5-89F5-10FFB463CD9E}" styleName="Table_3"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 b="off" i="off"/>
      <a:tcStyle>
        <a:fill>
          <a:solidFill>
            <a:srgbClr val="CAD1D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D1D8"/>
          </a:solidFill>
        </a:fill>
      </a:tcStyle>
    </a:band1V>
    <a:band2V>
      <a:tcTxStyle b="off" i="off"/>
    </a:band2V>
    <a:lastCol>
      <a:tcTxStyle b="on" i="off">
        <a:font>
          <a:latin typeface="Aptos"/>
          <a:ea typeface="Aptos"/>
          <a:cs typeface="Aptos"/>
        </a:font>
        <a:srgbClr val="FFFFFF"/>
      </a:tcTxStyle>
      <a:tcStyle>
        <a:fill>
          <a:solidFill>
            <a:srgbClr val="4285F4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rgbClr val="FFFFFF"/>
      </a:tcTxStyle>
      <a:tcStyle>
        <a:fill>
          <a:solidFill>
            <a:srgbClr val="4285F4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285F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285F4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Black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Black-bold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e293d1ffa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32e293d1ffa_0_139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e293d1ffa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2e293d1ffa_0_168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e293d1ffa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2e293d1ffa_0_174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e293d1ffa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2e293d1ffa_0_186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d72be11a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bd72be11a6_0_0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e293d1ffa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2e293d1ffa_0_146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ce9e63006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bce9e63006_0_23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e293d1ffa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32e293d1ffa_0_152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e293d1ffa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2e293d1ffa_0_158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ce9e63006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bce9e63006_0_31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ce9e63006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bce9e63006_0_38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e293d1ffa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2e293d1ffa_0_163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" name="Google Shape;50;p12"/>
          <p:cNvSpPr/>
          <p:nvPr/>
        </p:nvSpPr>
        <p:spPr>
          <a:xfrm rot="5400000">
            <a:off x="4401420" y="557596"/>
            <a:ext cx="106721" cy="74274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12"/>
          <p:cNvGrpSpPr/>
          <p:nvPr/>
        </p:nvGrpSpPr>
        <p:grpSpPr>
          <a:xfrm>
            <a:off x="-34501" y="-21650"/>
            <a:ext cx="7612563" cy="884314"/>
            <a:chOff x="-62750" y="-8140"/>
            <a:chExt cx="7684800" cy="698400"/>
          </a:xfrm>
        </p:grpSpPr>
        <p:sp>
          <p:nvSpPr>
            <p:cNvPr id="52" name="Google Shape;52;p12"/>
            <p:cNvSpPr/>
            <p:nvPr/>
          </p:nvSpPr>
          <p:spPr>
            <a:xfrm>
              <a:off x="-62750" y="-8140"/>
              <a:ext cx="7684800" cy="698400"/>
            </a:xfrm>
            <a:prstGeom prst="rect">
              <a:avLst/>
            </a:prstGeom>
            <a:solidFill>
              <a:srgbClr val="B57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2"/>
            <p:cNvSpPr/>
            <p:nvPr/>
          </p:nvSpPr>
          <p:spPr>
            <a:xfrm rot="5400000">
              <a:off x="4667866" y="460708"/>
              <a:ext cx="86400" cy="74700"/>
            </a:xfrm>
            <a:prstGeom prst="triangle">
              <a:avLst>
                <a:gd fmla="val 50000" name="adj"/>
              </a:avLst>
            </a:prstGeom>
            <a:solidFill>
              <a:srgbClr val="B57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12"/>
          <p:cNvSpPr txBox="1"/>
          <p:nvPr/>
        </p:nvSpPr>
        <p:spPr>
          <a:xfrm>
            <a:off x="2156150" y="205825"/>
            <a:ext cx="3696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3F3F3"/>
                </a:solidFill>
                <a:latin typeface="Roboto Black"/>
                <a:ea typeface="Roboto Black"/>
                <a:cs typeface="Roboto Black"/>
                <a:sym typeface="Roboto Black"/>
              </a:rPr>
              <a:t>企業團遊</a:t>
            </a:r>
            <a:endParaRPr sz="1300">
              <a:solidFill>
                <a:srgbClr val="F3F3F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5" name="Google Shape;55;p12" title="fsdfddfdsdfsdfff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9552">
            <a:off x="6076870" y="297478"/>
            <a:ext cx="1551631" cy="69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 title="熱氣球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95999">
            <a:off x="6848024" y="-142669"/>
            <a:ext cx="1203727" cy="60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2" title="fsdfsdfsdfds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825" y="94549"/>
            <a:ext cx="2262999" cy="6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Google Shape;62;p13"/>
          <p:cNvGraphicFramePr/>
          <p:nvPr/>
        </p:nvGraphicFramePr>
        <p:xfrm>
          <a:off x="574020" y="2113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{1E6BF967-6FB3-4161-B6E4-4897AFDB034E}</a:tableStyleId>
              </a:tblPr>
              <a:tblGrid>
                <a:gridCol w="3206000"/>
                <a:gridCol w="3206000"/>
              </a:tblGrid>
              <a:tr h="2140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ＯＯＯＯ</a:t>
                      </a:r>
                      <a:r>
                        <a:rPr lang="zh-TW" sz="4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企業團體</a:t>
                      </a:r>
                      <a:endParaRPr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793C"/>
                    </a:solidFill>
                  </a:tcPr>
                </a:tc>
                <a:tc hMerge="1"/>
              </a:tr>
              <a:tr h="5020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本案旅遊性質</a:t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0CF"/>
                    </a:solidFill>
                  </a:tcPr>
                </a:tc>
                <a:tc hMerge="1"/>
              </a:tr>
              <a:tr h="1293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(請於左方欄位選擇後貼上文字)</a:t>
                      </a:r>
                      <a:endParaRPr sz="200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1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最後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出團日</a:t>
                      </a:r>
                      <a:endParaRPr sz="20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0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申請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時間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0CF"/>
                    </a:solidFill>
                  </a:tcPr>
                </a:tc>
              </a:tr>
              <a:tr h="122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 /____ /____</a:t>
                      </a: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 /____ /____</a:t>
                      </a: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-6921736" y="761807"/>
            <a:ext cx="5468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0000"/>
                </a:solidFill>
              </a:rPr>
              <a:t>注意！！</a:t>
            </a:r>
            <a:endParaRPr b="1"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請勿任意更動頁面順序，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請依照本檔案順序進行張貼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如任意更動將會退件要求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重新上傳，敬請配合，謝謝！</a:t>
            </a:r>
            <a:endParaRPr sz="1400"/>
          </a:p>
        </p:txBody>
      </p:sp>
      <p:pic>
        <p:nvPicPr>
          <p:cNvPr descr="臺東縣政府- 維基百科，自由的百科全書"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701" y="9693788"/>
            <a:ext cx="596325" cy="5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574025" y="7819125"/>
            <a:ext cx="6411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</a:rPr>
              <a:t>註：如本次出遊時間為115/05/01-05/06，則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0000"/>
                </a:solidFill>
              </a:rPr>
              <a:t>受理時間 05/07 ~ 05/16。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0000"/>
                </a:solidFill>
              </a:rPr>
              <a:t>所有案件最後受理及補正時間：115/12/05。</a:t>
            </a:r>
            <a:endParaRPr b="1" sz="1600">
              <a:solidFill>
                <a:srgbClr val="FF0000"/>
              </a:solidFill>
            </a:endParaRPr>
          </a:p>
        </p:txBody>
      </p:sp>
      <p:graphicFrame>
        <p:nvGraphicFramePr>
          <p:cNvPr id="67" name="Google Shape;67;p13"/>
          <p:cNvGraphicFramePr/>
          <p:nvPr/>
        </p:nvGraphicFramePr>
        <p:xfrm>
          <a:off x="-6886525" y="4906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{8D6582BA-FD3C-418A-A281-514E7E93CF75}</a:tableStyleId>
              </a:tblPr>
              <a:tblGrid>
                <a:gridCol w="6700975"/>
              </a:tblGrid>
              <a:tr h="70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  </a:t>
                      </a:r>
                      <a:r>
                        <a:rPr b="1" lang="zh-TW" sz="1800"/>
                        <a:t>國內</a:t>
                      </a:r>
                      <a:r>
                        <a:rPr b="1" lang="zh-TW" sz="1800"/>
                        <a:t>團遊-</a:t>
                      </a:r>
                      <a:r>
                        <a:rPr b="1" lang="zh-TW" sz="1800">
                          <a:solidFill>
                            <a:schemeClr val="dk1"/>
                          </a:solidFill>
                        </a:rPr>
                        <a:t>企業團遊</a:t>
                      </a:r>
                      <a:r>
                        <a:rPr b="1" lang="zh-TW" sz="1800"/>
                        <a:t> </a:t>
                      </a:r>
                      <a:r>
                        <a:rPr lang="zh-TW" sz="1600"/>
                        <a:t>(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6位以上、連住5晚以上、體驗「臺東慢旅」行程</a:t>
                      </a:r>
                      <a:r>
                        <a:rPr lang="zh-TW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22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{1E6BF967-6FB3-4161-B6E4-4897AFDB034E}</a:tableStyleId>
              </a:tblPr>
              <a:tblGrid>
                <a:gridCol w="6891750"/>
              </a:tblGrid>
              <a:tr h="46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七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金融機構存摺封面影本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866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888085" y="2408891"/>
            <a:ext cx="5784000" cy="32919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請提供</a:t>
            </a:r>
            <a:endParaRPr sz="2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公司之帳戶</a:t>
            </a:r>
            <a:endParaRPr sz="2400"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371380" y="9488875"/>
            <a:ext cx="257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chemeClr val="dk1"/>
                </a:solidFill>
              </a:rPr>
              <a:t>此致      </a:t>
            </a:r>
            <a:r>
              <a:rPr b="1" lang="zh-TW">
                <a:solidFill>
                  <a:schemeClr val="dk1"/>
                </a:solidFill>
              </a:rPr>
              <a:t>臺東</a:t>
            </a:r>
            <a:r>
              <a:rPr b="1" lang="zh-TW" sz="1400">
                <a:solidFill>
                  <a:schemeClr val="dk1"/>
                </a:solidFill>
              </a:rPr>
              <a:t>縣政府</a:t>
            </a:r>
            <a:endParaRPr sz="1400"/>
          </a:p>
        </p:txBody>
      </p:sp>
      <p:sp>
        <p:nvSpPr>
          <p:cNvPr id="151" name="Google Shape;151;p23"/>
          <p:cNvSpPr txBox="1"/>
          <p:nvPr/>
        </p:nvSpPr>
        <p:spPr>
          <a:xfrm>
            <a:off x="371366" y="9898380"/>
            <a:ext cx="305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chemeClr val="dk1"/>
                </a:solidFill>
              </a:rPr>
              <a:t>申請公司：</a:t>
            </a:r>
            <a:endParaRPr sz="1400"/>
          </a:p>
        </p:txBody>
      </p:sp>
      <p:sp>
        <p:nvSpPr>
          <p:cNvPr id="152" name="Google Shape;152;p23"/>
          <p:cNvSpPr txBox="1"/>
          <p:nvPr/>
        </p:nvSpPr>
        <p:spPr>
          <a:xfrm>
            <a:off x="3428744" y="9404741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總公司章：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5777426" y="9388256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負責人章：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4461770" y="9447861"/>
            <a:ext cx="1134000" cy="11340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蓋原登記</a:t>
            </a:r>
            <a:endParaRPr sz="1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155" name="Google Shape;155;p23"/>
          <p:cNvSpPr/>
          <p:nvPr/>
        </p:nvSpPr>
        <p:spPr>
          <a:xfrm>
            <a:off x="6029745" y="9736395"/>
            <a:ext cx="830100" cy="8301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蓋原登記</a:t>
            </a:r>
            <a:endParaRPr sz="12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57" name="Google Shape;157;p23"/>
          <p:cNvGraphicFramePr/>
          <p:nvPr/>
        </p:nvGraphicFramePr>
        <p:xfrm>
          <a:off x="284737" y="13517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{8D6582BA-FD3C-418A-A281-514E7E93CF75}</a:tableStyleId>
              </a:tblPr>
              <a:tblGrid>
                <a:gridCol w="402275"/>
                <a:gridCol w="382900"/>
                <a:gridCol w="1522025"/>
                <a:gridCol w="2234225"/>
                <a:gridCol w="208300"/>
                <a:gridCol w="921575"/>
                <a:gridCol w="149975"/>
                <a:gridCol w="1169275"/>
              </a:tblGrid>
              <a:tr h="366250"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>
                          <a:solidFill>
                            <a:schemeClr val="lt1"/>
                          </a:solidFill>
                        </a:rPr>
                        <a:t>公司</a:t>
                      </a:r>
                      <a:r>
                        <a:rPr b="1" lang="zh-TW" sz="1400" u="none" cap="none" strike="noStrike">
                          <a:solidFill>
                            <a:schemeClr val="lt1"/>
                          </a:solidFill>
                        </a:rPr>
                        <a:t>資料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zh-TW" sz="1400" u="none" cap="none" strike="noStrike">
                          <a:solidFill>
                            <a:schemeClr val="dk1"/>
                          </a:solidFill>
                        </a:rPr>
                        <a:t>公司名稱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93988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zh-TW" sz="1400" u="none" cap="none" strike="noStrike">
                          <a:solidFill>
                            <a:srgbClr val="000000"/>
                          </a:solidFill>
                        </a:rPr>
                        <a:t>負責人</a:t>
                      </a:r>
                      <a:endParaRPr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2473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統一編號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聯絡電話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3662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營業登記地址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3662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活動負責部門/分公司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聯絡電話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62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聯絡人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傳真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9325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團費每人(元)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團員總消費金額(元)</a:t>
                      </a:r>
                      <a:endParaRPr sz="15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6550"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b="1" lang="zh-TW" sz="1400" u="none" cap="none" strike="noStrike">
                          <a:solidFill>
                            <a:schemeClr val="lt1"/>
                          </a:solidFill>
                        </a:rPr>
                        <a:t>獎勵金及人數統計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帶團人數</a:t>
                      </a:r>
                      <a:r>
                        <a:rPr lang="zh-TW" sz="1400" u="none" cap="none" strike="noStrike"/>
                        <a:t>(人)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3665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 sz="1400" u="none" cap="none" strike="noStrike"/>
                        <a:t>臺東住宿天數(晚)</a:t>
                      </a:r>
                      <a:endParaRPr sz="12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3665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 sz="1400" u="none" cap="none" strike="noStrike"/>
                        <a:t>選擇</a:t>
                      </a: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獎勵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3665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備註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4722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申請總</a:t>
                      </a:r>
                      <a:r>
                        <a:rPr lang="zh-TW"/>
                        <a:t>獎勵</a:t>
                      </a: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金額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 u="sng" cap="none" strike="noStrike">
                          <a:solidFill>
                            <a:srgbClr val="000000"/>
                          </a:solidFill>
                        </a:rPr>
                        <a:t>新台幣</a:t>
                      </a:r>
                      <a:r>
                        <a:rPr lang="zh-TW" sz="1200" u="sng"/>
                        <a:t>                         </a:t>
                      </a:r>
                      <a:r>
                        <a:rPr lang="zh-TW" sz="1200" u="sng" cap="none" strike="noStrike">
                          <a:solidFill>
                            <a:srgbClr val="000000"/>
                          </a:solidFill>
                        </a:rPr>
                        <a:t>元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hMerge="1"/>
                <a:tc hMerge="1"/>
              </a:tr>
              <a:tr h="332900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完成請打Ｖ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73125">
                <a:tc rowSpan="9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檢附資料確認</a:t>
                      </a:r>
                      <a:endParaRPr b="1" sz="15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(一)</a:t>
                      </a:r>
                      <a:r>
                        <a:rPr lang="zh-TW" sz="1200"/>
                        <a:t>公司團體旅遊證明（限單一公司組團，不得與其他公司合併拼團）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(二)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實際出團行程表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(三)台東慢旅一日遊 相關單據 / 收據 / 發票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(四)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團員旅遊保險單據含名冊影本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(五)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旅宿業開立之住宿發票或收據影本</a:t>
                      </a:r>
                      <a:r>
                        <a:rPr lang="zh-TW" sz="1200"/>
                        <a:t>(連續五晚)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(六)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合法旅行社執照影本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(七)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總公司銀行帳戶金融機構存摺封面影本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(八)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獎勵金撥付申請表(需總公司用印)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(九)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切結書(需總公司用印)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158" name="Google Shape;158;p23"/>
          <p:cNvSpPr txBox="1"/>
          <p:nvPr/>
        </p:nvSpPr>
        <p:spPr>
          <a:xfrm>
            <a:off x="288657" y="915142"/>
            <a:ext cx="736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</a:rPr>
              <a:t>(</a:t>
            </a:r>
            <a:r>
              <a:rPr b="1" lang="zh-TW" sz="1600"/>
              <a:t>八</a:t>
            </a:r>
            <a:r>
              <a:rPr b="1" i="0" lang="zh-TW" sz="1600" u="none" cap="none" strike="noStrike">
                <a:solidFill>
                  <a:srgbClr val="000000"/>
                </a:solidFill>
              </a:rPr>
              <a:t>) 獎勵金撥付申請表(總公司用印)</a:t>
            </a:r>
            <a:endParaRPr b="1" i="0" sz="1600" u="none" cap="none" strike="noStrike">
              <a:solidFill>
                <a:srgbClr val="000000"/>
              </a:solidFill>
            </a:endParaRPr>
          </a:p>
        </p:txBody>
      </p:sp>
      <p:graphicFrame>
        <p:nvGraphicFramePr>
          <p:cNvPr id="159" name="Google Shape;159;p23"/>
          <p:cNvGraphicFramePr/>
          <p:nvPr/>
        </p:nvGraphicFramePr>
        <p:xfrm>
          <a:off x="-7577924" y="58416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{A259FEB3-47B2-4EE5-89F5-10FFB463CD9E}</a:tableStyleId>
              </a:tblPr>
              <a:tblGrid>
                <a:gridCol w="2695675"/>
                <a:gridCol w="2426650"/>
                <a:gridCol w="2067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獎勵項目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獎勵金額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出團、受理時間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1949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國內團遊</a:t>
                      </a:r>
                      <a:endParaRPr b="1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企業員工方案</a:t>
                      </a:r>
                      <a:endParaRPr b="1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國內企業團體旅遊6人(含)以上（不含司機、導遊），連住5晚以上，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體驗「臺東慢旅」一日遊行程)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Arial"/>
                          <a:ea typeface="Arial"/>
                          <a:cs typeface="Arial"/>
                          <a:sym typeface="Arial"/>
                        </a:rPr>
                        <a:t>45,000</a:t>
                      </a:r>
                      <a:endParaRPr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03/01-11/10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p24"/>
          <p:cNvGraphicFramePr/>
          <p:nvPr/>
        </p:nvGraphicFramePr>
        <p:xfrm>
          <a:off x="334124" y="11480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{1E6BF967-6FB3-4161-B6E4-4897AFDB034E}</a:tableStyleId>
              </a:tblPr>
              <a:tblGrid>
                <a:gridCol w="6891750"/>
              </a:tblGrid>
              <a:tr h="46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九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切結書 </a:t>
                      </a:r>
                      <a:r>
                        <a:rPr lang="zh-TW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(可另行掃描貼上或直接於本頁填寫)</a:t>
                      </a:r>
                      <a:endParaRPr sz="18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866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切結書</a:t>
                      </a:r>
                      <a:endParaRPr b="1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ＯＯＯＯＯＯＯＯＯ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(以下稱本公司) 申請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臺東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縣政府辦理「202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6臺東獎勵旅遊及度假會議計畫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」，所檢附內容一切屬實，如有虛報、浮報或有申請文件不實等情事，本公司同意歸還已領取之全數獎勵金，並負一切法律責任，特此切結為憑。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此致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臺東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縣政府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公司名稱：</a:t>
                      </a:r>
                      <a:endParaRPr b="1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負責人或代表人：</a:t>
                      </a:r>
                      <a:endParaRPr b="1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公司地址： </a:t>
                      </a:r>
                      <a:endParaRPr b="1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中華民國  11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年 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月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日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-5235318" y="3474196"/>
            <a:ext cx="4984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填寫完成後，請於本ppt點擊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【檔案】&gt;【另存新檔】</a:t>
            </a:r>
            <a:endParaRPr sz="14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&gt;</a:t>
            </a:r>
            <a:r>
              <a:rPr b="1" lang="zh-TW" sz="2400">
                <a:solidFill>
                  <a:srgbClr val="FF0000"/>
                </a:solidFill>
              </a:rPr>
              <a:t>檔案格式選擇【PDF】</a:t>
            </a:r>
            <a:r>
              <a:rPr lang="zh-TW" sz="2400">
                <a:solidFill>
                  <a:srgbClr val="0432FF"/>
                </a:solidFill>
              </a:rPr>
              <a:t> &gt;【儲存】</a:t>
            </a:r>
            <a:endParaRPr b="1" sz="24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&gt;</a:t>
            </a:r>
            <a:r>
              <a:rPr lang="zh-TW" sz="2400">
                <a:solidFill>
                  <a:srgbClr val="FF0000"/>
                </a:solidFill>
              </a:rPr>
              <a:t>檔名：ＯＯＯ旅行社＿2026</a:t>
            </a:r>
            <a:r>
              <a:rPr lang="zh-TW" sz="2400">
                <a:solidFill>
                  <a:srgbClr val="FF0000"/>
                </a:solidFill>
              </a:rPr>
              <a:t>臺東獎勵旅遊及度假會議計畫</a:t>
            </a:r>
            <a:endParaRPr sz="1400"/>
          </a:p>
        </p:txBody>
      </p:sp>
      <p:sp>
        <p:nvSpPr>
          <p:cNvPr id="167" name="Google Shape;167;p24"/>
          <p:cNvSpPr txBox="1"/>
          <p:nvPr/>
        </p:nvSpPr>
        <p:spPr>
          <a:xfrm>
            <a:off x="4086593" y="5808046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公司章：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5967666" y="5930145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負責人章：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4195596" y="6237903"/>
            <a:ext cx="1134000" cy="11340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蓋原登記</a:t>
            </a:r>
            <a:endParaRPr sz="1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170" name="Google Shape;170;p24"/>
          <p:cNvSpPr/>
          <p:nvPr/>
        </p:nvSpPr>
        <p:spPr>
          <a:xfrm>
            <a:off x="6114250" y="6389839"/>
            <a:ext cx="830100" cy="8301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蓋原登記</a:t>
            </a:r>
            <a:endParaRPr sz="12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14"/>
          <p:cNvGraphicFramePr/>
          <p:nvPr/>
        </p:nvGraphicFramePr>
        <p:xfrm>
          <a:off x="334122" y="1044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{1E6BF967-6FB3-4161-B6E4-4897AFDB034E}</a:tableStyleId>
              </a:tblPr>
              <a:tblGrid>
                <a:gridCol w="6891750"/>
              </a:tblGrid>
              <a:tr h="119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7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ㄧ</a:t>
                      </a:r>
                      <a:r>
                        <a:rPr lang="zh-TW" sz="17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r>
                        <a:rPr lang="zh-TW" sz="17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企業團體旅遊證明（限單一公司組團，不得與其他公司合併拼團）</a:t>
                      </a:r>
                      <a:endParaRPr sz="17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Char char="●"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公司名稱：＿＿＿＿＿＿</a:t>
                      </a:r>
                      <a:endParaRPr b="0" sz="13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Char char="●"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公司統編：＿＿＿＿＿＿</a:t>
                      </a:r>
                      <a:endParaRPr b="0" sz="13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Char char="●"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公司電話：＿＿＿＿＿＿</a:t>
                      </a:r>
                      <a:endParaRPr b="0" sz="13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Char char="●"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此次出團公司員工 ＿＿＿ 位</a:t>
                      </a:r>
                      <a:endParaRPr b="0" sz="13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821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32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(須包含</a:t>
                      </a:r>
                      <a:r>
                        <a:rPr lang="zh-TW" sz="20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此次出團</a:t>
                      </a: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團客(員工)</a:t>
                      </a:r>
                      <a:r>
                        <a:rPr lang="zh-TW" sz="20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之</a:t>
                      </a: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在職</a:t>
                      </a:r>
                      <a:r>
                        <a:rPr lang="zh-TW" sz="20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佐證</a:t>
                      </a: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-3532379" y="4346847"/>
            <a:ext cx="3532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如本頁面不足，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請於左側複製本投影片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進行新增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486539" y="9028231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總公司章：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835221" y="9011747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負責人章：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519564" y="9071351"/>
            <a:ext cx="1134000" cy="11340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蓋原登記</a:t>
            </a:r>
            <a:endParaRPr sz="1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78" name="Google Shape;78;p14"/>
          <p:cNvSpPr/>
          <p:nvPr/>
        </p:nvSpPr>
        <p:spPr>
          <a:xfrm>
            <a:off x="6087540" y="9359886"/>
            <a:ext cx="830100" cy="8301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蓋原登記</a:t>
            </a:r>
            <a:endParaRPr sz="12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79" name="Google Shape;79;p14"/>
          <p:cNvSpPr txBox="1"/>
          <p:nvPr/>
        </p:nvSpPr>
        <p:spPr>
          <a:xfrm>
            <a:off x="7975650" y="1044325"/>
            <a:ext cx="55098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800">
                <a:solidFill>
                  <a:schemeClr val="dk2"/>
                </a:solidFill>
              </a:rPr>
              <a:t>一、符合資格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chemeClr val="dk2"/>
                </a:solidFill>
              </a:rPr>
              <a:t>符合下列情形之一者，認定為單一公司：</a:t>
            </a:r>
            <a:br>
              <a:rPr lang="zh-TW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旅客皆隸屬同一公司，並可提出在職證明、名片或相關佐證文件。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同一法人統一編號之公司（含總公司及分公司）共同參與。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同一公司不同部門、分處或事業單位共同參與。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800">
                <a:solidFill>
                  <a:schemeClr val="dk2"/>
                </a:solidFill>
              </a:rPr>
              <a:t>二、不符合資格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chemeClr val="dk2"/>
                </a:solidFill>
              </a:rPr>
              <a:t>有下列情形之一者，不得認定為單一公司：</a:t>
            </a:r>
            <a:br>
              <a:rPr lang="zh-TW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不同統一編號之公司合併報名。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多家公司員工混合組團。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協力廠商、客戶或關係企業員工共同參與。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以公會、協會、社團或福委會名義組團（非單一公司法人），例如：</a:t>
            </a:r>
            <a:br>
              <a:rPr lang="zh-TW" sz="1800">
                <a:solidFill>
                  <a:schemeClr val="dk2"/>
                </a:solidFill>
              </a:rPr>
            </a:br>
            <a:r>
              <a:rPr lang="zh-TW" sz="1800">
                <a:solidFill>
                  <a:schemeClr val="dk2"/>
                </a:solidFill>
              </a:rPr>
              <a:t>- 產業公會會員聯合旅遊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- 商業同業公會組團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- 扶輪社、獅子會、青年商會等社團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- 公司福委會或青年商會、企業聯誼性質組織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5"/>
          <p:cNvGraphicFramePr/>
          <p:nvPr/>
        </p:nvGraphicFramePr>
        <p:xfrm>
          <a:off x="312247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{1E6BF967-6FB3-4161-B6E4-4897AFDB034E}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二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實際出團行程表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32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(至少須包含行程名稱、日期、行程內容等)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-3532379" y="4346847"/>
            <a:ext cx="3532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如本頁面不足，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請於左側複製本投影片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進行新增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6"/>
          <p:cNvGraphicFramePr/>
          <p:nvPr/>
        </p:nvGraphicFramePr>
        <p:xfrm>
          <a:off x="312247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{1E6BF967-6FB3-4161-B6E4-4897AFDB034E}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三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臺東慢旅一日遊 擇一檢附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相關單據</a:t>
                      </a:r>
                      <a:r>
                        <a:rPr lang="zh-TW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 收據 / 發票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32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-3532379" y="4346847"/>
            <a:ext cx="3532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如本頁面不足，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請於左側複製本投影片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進行新增</a:t>
            </a:r>
            <a:endParaRPr sz="2400">
              <a:solidFill>
                <a:srgbClr val="FF0000"/>
              </a:solidFill>
            </a:endParaRPr>
          </a:p>
        </p:txBody>
      </p:sp>
      <p:graphicFrame>
        <p:nvGraphicFramePr>
          <p:cNvPr id="94" name="Google Shape;94;p16"/>
          <p:cNvGraphicFramePr/>
          <p:nvPr/>
        </p:nvGraphicFramePr>
        <p:xfrm>
          <a:off x="312250" y="161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{B5193007-C572-49D7-B5A5-371BF07B5676}</a:tableStyleId>
              </a:tblPr>
              <a:tblGrid>
                <a:gridCol w="2297250"/>
                <a:gridCol w="2297250"/>
                <a:gridCol w="2297250"/>
              </a:tblGrid>
              <a:tr h="52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 </a:t>
                      </a:r>
                      <a:r>
                        <a:rPr lang="zh-TW"/>
                        <a:t>相關單據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0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 </a:t>
                      </a:r>
                      <a:r>
                        <a:rPr lang="zh-TW"/>
                        <a:t>收據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0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 </a:t>
                      </a:r>
                      <a:r>
                        <a:rPr lang="zh-TW"/>
                        <a:t>發票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0CF"/>
                    </a:solidFill>
                  </a:tcPr>
                </a:tc>
              </a:tr>
            </a:tbl>
          </a:graphicData>
        </a:graphic>
      </p:graphicFrame>
      <p:sp>
        <p:nvSpPr>
          <p:cNvPr id="95" name="Google Shape;95;p16"/>
          <p:cNvSpPr/>
          <p:nvPr/>
        </p:nvSpPr>
        <p:spPr>
          <a:xfrm>
            <a:off x="883550" y="1799775"/>
            <a:ext cx="168900" cy="16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353925" y="1799775"/>
            <a:ext cx="168900" cy="16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5671775" y="1799775"/>
            <a:ext cx="168900" cy="16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7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{1E6BF967-6FB3-4161-B6E4-4897AFDB034E}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四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團員旅遊保險單據含名冊(影本)</a:t>
                      </a:r>
                      <a:endParaRPr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36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需包含姓名、護照號碼、出生年</a:t>
                      </a:r>
                      <a:r>
                        <a:rPr lang="zh-TW" sz="18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月</a:t>
                      </a:r>
                      <a:r>
                        <a:rPr lang="zh-TW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日，</a:t>
                      </a:r>
                      <a:endParaRPr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請使用電腦輸入列印，勿手寫資料，</a:t>
                      </a:r>
                      <a:endParaRPr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 u="sng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須經保險公司核章，</a:t>
                      </a:r>
                      <a:endParaRPr b="1" sz="1800" u="sng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並請於影本</a:t>
                      </a:r>
                      <a:r>
                        <a:rPr b="1" lang="zh-TW" sz="1800" u="sng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加註「與正本相符」</a:t>
                      </a:r>
                      <a:endParaRPr b="1" sz="1800" u="sng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及加蓋獎勵金申請之</a:t>
                      </a:r>
                      <a:r>
                        <a:rPr b="1" lang="zh-TW" sz="1800" u="sng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公司章。</a:t>
                      </a:r>
                      <a:endParaRPr b="1" sz="1800" u="sng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-3532379" y="4346847"/>
            <a:ext cx="3532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頁面如不足，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請於左側複製本投影片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進行新增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18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{1E6BF967-6FB3-4161-B6E4-4897AFDB034E}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五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旅宿業開立之住宿發票或收據影本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(連續五晚)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4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需填具完善以下資料</a:t>
                      </a: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入住日期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人數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加蓋「與正本相符章」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公司章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1144800" y="2233075"/>
            <a:ext cx="5270400" cy="2635200"/>
          </a:xfrm>
          <a:prstGeom prst="rect">
            <a:avLst/>
          </a:prstGeom>
          <a:noFill/>
          <a:ln cap="flat" cmpd="sng" w="19050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住宿收據/發票</a:t>
            </a:r>
            <a:r>
              <a:rPr b="1" lang="zh-TW"/>
              <a:t>-1</a:t>
            </a:r>
            <a:endParaRPr b="1"/>
          </a:p>
        </p:txBody>
      </p:sp>
      <p:sp>
        <p:nvSpPr>
          <p:cNvPr id="112" name="Google Shape;112;p18"/>
          <p:cNvSpPr/>
          <p:nvPr/>
        </p:nvSpPr>
        <p:spPr>
          <a:xfrm>
            <a:off x="1144800" y="5454650"/>
            <a:ext cx="5270400" cy="26352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住宿收據/發票</a:t>
            </a:r>
            <a:r>
              <a:rPr b="1" lang="zh-TW">
                <a:solidFill>
                  <a:schemeClr val="dk1"/>
                </a:solidFill>
              </a:rPr>
              <a:t>-2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19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{1E6BF967-6FB3-4161-B6E4-4897AFDB034E}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五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旅宿業開立之住宿發票或收據影本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(連續五晚)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4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需填具完善以下資料</a:t>
                      </a: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入住日期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人數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加蓋「與正本相符章」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公司章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1144800" y="2233075"/>
            <a:ext cx="5270400" cy="26352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住宿收據/發票</a:t>
            </a:r>
            <a:r>
              <a:rPr b="1" lang="zh-TW"/>
              <a:t>-3</a:t>
            </a:r>
            <a:endParaRPr b="1"/>
          </a:p>
        </p:txBody>
      </p:sp>
      <p:sp>
        <p:nvSpPr>
          <p:cNvPr id="120" name="Google Shape;120;p19"/>
          <p:cNvSpPr/>
          <p:nvPr/>
        </p:nvSpPr>
        <p:spPr>
          <a:xfrm>
            <a:off x="1144800" y="5454650"/>
            <a:ext cx="5270400" cy="26352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住宿收據/發票</a:t>
            </a:r>
            <a:r>
              <a:rPr b="1" lang="zh-TW"/>
              <a:t>-4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20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{1E6BF967-6FB3-4161-B6E4-4897AFDB034E}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五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旅宿業開立之住宿發票或收據影本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(連續五晚)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4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需填具完善以下資料</a:t>
                      </a: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入住日期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人數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加蓋「與正本相符章」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公司章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1144800" y="2233075"/>
            <a:ext cx="5270400" cy="26352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住宿收據/發票</a:t>
            </a:r>
            <a:r>
              <a:rPr b="1" lang="zh-TW"/>
              <a:t>-5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21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{1E6BF967-6FB3-4161-B6E4-4897AFDB034E}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六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公司行號登記證明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影本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此項必附，請將本文字刪除後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將執照貼於此欄位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-6222550" y="2369600"/>
            <a:ext cx="562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可使用：商工登記查詢之截圖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https://findbiz.nat.gov.tw/fts/query/QueryBar/queryInit.do</a:t>
            </a:r>
            <a:endParaRPr sz="1700"/>
          </a:p>
        </p:txBody>
      </p:sp>
      <p:sp>
        <p:nvSpPr>
          <p:cNvPr id="135" name="Google Shape;135;p21"/>
          <p:cNvSpPr txBox="1"/>
          <p:nvPr/>
        </p:nvSpPr>
        <p:spPr>
          <a:xfrm>
            <a:off x="3415494" y="8570041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總公司章：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5764176" y="8553556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負責人章：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4448520" y="8613161"/>
            <a:ext cx="1134000" cy="11340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蓋原登記</a:t>
            </a:r>
            <a:endParaRPr sz="1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138" name="Google Shape;138;p21"/>
          <p:cNvSpPr/>
          <p:nvPr/>
        </p:nvSpPr>
        <p:spPr>
          <a:xfrm>
            <a:off x="6016495" y="8901695"/>
            <a:ext cx="830100" cy="8301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蓋原登記</a:t>
            </a:r>
            <a:endParaRPr sz="12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