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</p:sldIdLst>
  <p:sldSz cy="10692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3ECA917-B7F6-48C9-BC58-8BAD5EBFAF0F}">
  <a:tblStyle styleId="{43ECA917-B7F6-48C9-BC58-8BAD5EBFAF0F}" styleName="Table_0">
    <a:wholeTbl>
      <a:tcTxStyle b="off" i="off">
        <a:font>
          <a:latin typeface="Aptos"/>
          <a:ea typeface="Aptos"/>
          <a:cs typeface="Aptos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7E9EC"/>
          </a:solidFill>
        </a:fill>
      </a:tcStyle>
    </a:wholeTbl>
    <a:band1H>
      <a:tcTxStyle/>
      <a:tcStyle>
        <a:fill>
          <a:solidFill>
            <a:srgbClr val="CAD1D8"/>
          </a:solidFill>
        </a:fill>
      </a:tcStyle>
    </a:band1H>
    <a:band2H>
      <a:tcTxStyle/>
    </a:band2H>
    <a:band1V>
      <a:tcTxStyle/>
      <a:tcStyle>
        <a:fill>
          <a:solidFill>
            <a:srgbClr val="CAD1D8"/>
          </a:solidFill>
        </a:fill>
      </a:tcStyle>
    </a:band1V>
    <a:band2V>
      <a:tcTxStyle/>
    </a:band2V>
    <a:lastCol>
      <a:tcTxStyle b="on" i="off">
        <a:font>
          <a:latin typeface="Aptos"/>
          <a:ea typeface="Aptos"/>
          <a:cs typeface="Apto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ptos"/>
          <a:ea typeface="Aptos"/>
          <a:cs typeface="Apto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32e293d1ffa_0_19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g32e293d1ffa_0_196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31d336e831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g331d336e831_0_0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50" name="Google Shape;50;p12"/>
          <p:cNvSpPr/>
          <p:nvPr/>
        </p:nvSpPr>
        <p:spPr>
          <a:xfrm>
            <a:off x="-72125" y="-128100"/>
            <a:ext cx="7734900" cy="818100"/>
          </a:xfrm>
          <a:prstGeom prst="rect">
            <a:avLst/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1" name="Google Shape;51;p12" title="2026 台東一遊未盡-06_0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4550" y="-66068"/>
            <a:ext cx="2283873" cy="657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idx="12" type="sldNum"/>
          </p:nvPr>
        </p:nvSpPr>
        <p:spPr>
          <a:xfrm>
            <a:off x="7005089" y="9693797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-3780000" y="1705007"/>
            <a:ext cx="7560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58" name="Google Shape;58;p13"/>
          <p:cNvGraphicFramePr/>
          <p:nvPr/>
        </p:nvGraphicFramePr>
        <p:xfrm>
          <a:off x="334124" y="94666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{43ECA917-B7F6-48C9-BC58-8BAD5EBFAF0F}</a:tableStyleId>
              </a:tblPr>
              <a:tblGrid>
                <a:gridCol w="6891750"/>
              </a:tblGrid>
              <a:tr h="4855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領據 </a:t>
                      </a:r>
                      <a:r>
                        <a:rPr b="0" lang="zh-TW" sz="14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(可另行掃描貼上或直接於本頁填寫)</a:t>
                      </a:r>
                      <a:endParaRPr b="0" sz="18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9057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000">
                          <a:latin typeface="Arial"/>
                          <a:ea typeface="Arial"/>
                          <a:cs typeface="Arial"/>
                          <a:sym typeface="Arial"/>
                        </a:rPr>
                        <a:t>領　　　據</a:t>
                      </a:r>
                      <a:endParaRPr sz="20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000">
                          <a:latin typeface="Arial"/>
                          <a:ea typeface="Arial"/>
                          <a:cs typeface="Arial"/>
                          <a:sym typeface="Arial"/>
                        </a:rPr>
                        <a:t>我的案件編號 ＿＿＿＿＿＿＿＿＿＿＿＿＿</a:t>
                      </a:r>
                      <a:endParaRPr sz="20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000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0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  </a:t>
                      </a: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茲</a:t>
                      </a: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確認</a:t>
                      </a: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收到</a:t>
                      </a: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臺東</a:t>
                      </a: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縣政府辦理「</a:t>
                      </a:r>
                      <a:r>
                        <a:rPr lang="zh-TW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</a:t>
                      </a: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6 臺東獎勵旅遊及度假會議計  </a:t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  畫</a:t>
                      </a: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」，合計新臺幣____________元整。</a:t>
                      </a:r>
                      <a:endParaRPr sz="14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此致</a:t>
                      </a:r>
                      <a:endParaRPr sz="14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臺東</a:t>
                      </a: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縣政府</a:t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受</a:t>
                      </a: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獎勵</a:t>
                      </a: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旅行社名稱：                                    （公司章）　 </a:t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 </a:t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統一編號：</a:t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代 表 人:                                                   （負責人章）</a:t>
                      </a:r>
                      <a:endParaRPr sz="14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會    計：                                                  （簽章）</a:t>
                      </a:r>
                      <a:endParaRPr sz="14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    </a:t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填 表 人：</a:t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聯絡電話： </a:t>
                      </a:r>
                      <a:endParaRPr sz="14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                  　</a:t>
                      </a:r>
                      <a:endParaRPr sz="14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地    址：</a:t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rtl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zh-TW" sz="1600">
                          <a:latin typeface="Arial"/>
                          <a:ea typeface="Arial"/>
                          <a:cs typeface="Arial"/>
                          <a:sym typeface="Arial"/>
                        </a:rPr>
                        <a:t>中華民國  115 年     月    日</a:t>
                      </a:r>
                      <a:endParaRPr sz="14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idx="12" type="sldNum"/>
          </p:nvPr>
        </p:nvSpPr>
        <p:spPr>
          <a:xfrm>
            <a:off x="7005089" y="9693797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64" name="Google Shape;64;p14"/>
          <p:cNvSpPr/>
          <p:nvPr/>
        </p:nvSpPr>
        <p:spPr>
          <a:xfrm>
            <a:off x="-3780000" y="1705007"/>
            <a:ext cx="7560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</p:txBody>
      </p:sp>
      <p:graphicFrame>
        <p:nvGraphicFramePr>
          <p:cNvPr id="65" name="Google Shape;65;p14"/>
          <p:cNvGraphicFramePr/>
          <p:nvPr/>
        </p:nvGraphicFramePr>
        <p:xfrm>
          <a:off x="334124" y="94666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{43ECA917-B7F6-48C9-BC58-8BAD5EBFAF0F}</a:tableStyleId>
              </a:tblPr>
              <a:tblGrid>
                <a:gridCol w="6891750"/>
              </a:tblGrid>
              <a:tr h="4855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存摺影本</a:t>
                      </a:r>
                      <a:endParaRPr b="0" sz="18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9057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4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rtl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4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