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D11E6F5-8A28-4B39-9DC4-E4A4E9CDA76A}">
  <a:tblStyle styleId="{CD11E6F5-8A28-4B39-9DC4-E4A4E9CDA76A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9F400BD8-E25F-41DE-AE3A-1EEF99BEAB9A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e293d1ffa_0_1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2e293d1ffa_0_139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2e293d1ffa_0_1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g32e293d1ffa_0_146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2e293d1ffa_0_1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32e293d1ffa_0_152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2e293d1ffa_0_1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2e293d1ffa_0_158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2e293d1ffa_0_1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2e293d1ffa_0_163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2e293d1ffa_0_16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2e293d1ffa_0_168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2e293d1ffa_0_17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2e293d1ffa_0_174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2e293d1ffa_0_1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32e293d1ffa_0_186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pSp>
        <p:nvGrpSpPr>
          <p:cNvPr id="50" name="Google Shape;50;p12"/>
          <p:cNvGrpSpPr/>
          <p:nvPr/>
        </p:nvGrpSpPr>
        <p:grpSpPr>
          <a:xfrm>
            <a:off x="-62750" y="-42748"/>
            <a:ext cx="7640997" cy="905278"/>
            <a:chOff x="-62750" y="-42750"/>
            <a:chExt cx="7684800" cy="732900"/>
          </a:xfrm>
        </p:grpSpPr>
        <p:sp>
          <p:nvSpPr>
            <p:cNvPr id="51" name="Google Shape;51;p12"/>
            <p:cNvSpPr/>
            <p:nvPr/>
          </p:nvSpPr>
          <p:spPr>
            <a:xfrm>
              <a:off x="-62750" y="-42750"/>
              <a:ext cx="7684800" cy="732900"/>
            </a:xfrm>
            <a:prstGeom prst="rect">
              <a:avLst/>
            </a:prstGeom>
            <a:solidFill>
              <a:srgbClr val="0097A7"/>
            </a:solidFill>
            <a:ln cap="flat" cmpd="sng" w="9525">
              <a:solidFill>
                <a:srgbClr val="0097A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12"/>
            <p:cNvSpPr/>
            <p:nvPr/>
          </p:nvSpPr>
          <p:spPr>
            <a:xfrm>
              <a:off x="4617755" y="328826"/>
              <a:ext cx="1771200" cy="250200"/>
            </a:xfrm>
            <a:prstGeom prst="roundRect">
              <a:avLst>
                <a:gd fmla="val 50000" name="adj"/>
              </a:avLst>
            </a:pr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zh-TW" sz="1200">
                  <a:solidFill>
                    <a:schemeClr val="lt1"/>
                  </a:solidFill>
                </a:rPr>
                <a:t> </a:t>
              </a:r>
              <a:r>
                <a:rPr lang="zh-TW" sz="1200">
                  <a:solidFill>
                    <a:schemeClr val="lt1"/>
                  </a:solidFill>
                </a:rPr>
                <a:t>國</a:t>
              </a:r>
              <a:r>
                <a:rPr lang="zh-TW" sz="1200">
                  <a:solidFill>
                    <a:schemeClr val="lt1"/>
                  </a:solidFill>
                </a:rPr>
                <a:t>外</a:t>
              </a:r>
              <a:r>
                <a:rPr lang="zh-TW" sz="1200">
                  <a:solidFill>
                    <a:srgbClr val="FFFFFF"/>
                  </a:solidFill>
                </a:rPr>
                <a:t>團遊獎勵</a:t>
              </a:r>
              <a:endParaRPr sz="500">
                <a:solidFill>
                  <a:srgbClr val="FFFFFF"/>
                </a:solidFill>
              </a:endParaRPr>
            </a:p>
          </p:txBody>
        </p:sp>
        <p:sp>
          <p:nvSpPr>
            <p:cNvPr id="53" name="Google Shape;53;p12"/>
            <p:cNvSpPr/>
            <p:nvPr/>
          </p:nvSpPr>
          <p:spPr>
            <a:xfrm rot="5400000">
              <a:off x="4758030" y="416576"/>
              <a:ext cx="86400" cy="74700"/>
            </a:xfrm>
            <a:prstGeom prst="triangle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54" name="Google Shape;54;p12" title="2026 台東一遊未盡-06_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5825" y="90213"/>
            <a:ext cx="2219249" cy="639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2" title="sdfdsdfdfsdfsdf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6761880" y="0"/>
            <a:ext cx="542620" cy="999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Google Shape;60;p13"/>
          <p:cNvGraphicFramePr/>
          <p:nvPr/>
        </p:nvGraphicFramePr>
        <p:xfrm>
          <a:off x="574020" y="21130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3206000"/>
                <a:gridCol w="3206000"/>
              </a:tblGrid>
              <a:tr h="21408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4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ＯＯＯＯ旅行社</a:t>
                      </a:r>
                      <a:endParaRPr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</a:tr>
              <a:tr h="5020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本案旅遊性質</a:t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  <a:tc hMerge="1"/>
              </a:tr>
              <a:tr h="12939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solidFill>
                            <a:srgbClr val="7F7F7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(請於左方欄位選擇後貼上文字)</a:t>
                      </a:r>
                      <a:endParaRPr sz="20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12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最後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出團日</a:t>
                      </a:r>
                      <a:endParaRPr sz="2000" u="none" cap="none" strike="noStrike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申請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時間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</a:tr>
              <a:tr h="1227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 /____ /____</a:t>
                      </a:r>
                      <a:endParaRPr sz="2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 /____ /____</a:t>
                      </a:r>
                      <a:endParaRPr sz="2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-6921736" y="761807"/>
            <a:ext cx="54681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200">
                <a:solidFill>
                  <a:srgbClr val="FF0000"/>
                </a:solidFill>
              </a:rPr>
              <a:t>注意！！</a:t>
            </a:r>
            <a:endParaRPr b="1"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請勿任意更動頁面順序，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請依照本檔案順序進行張貼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如任意更動將會退件要求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重新上傳，敬請配合，謝謝！</a:t>
            </a:r>
            <a:endParaRPr sz="1400"/>
          </a:p>
        </p:txBody>
      </p:sp>
      <p:pic>
        <p:nvPicPr>
          <p:cNvPr descr="臺東縣政府- 維基百科，自由的百科全書"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9701" y="9693788"/>
            <a:ext cx="596325" cy="5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574025" y="7819125"/>
            <a:ext cx="64119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>
                <a:solidFill>
                  <a:schemeClr val="dk1"/>
                </a:solidFill>
              </a:rPr>
              <a:t>註：如本次出遊時間為115/03/01~03/07，則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600">
                <a:solidFill>
                  <a:srgbClr val="FF0000"/>
                </a:solidFill>
              </a:rPr>
              <a:t>最後出團日為 03/07，受理時間 03/08 ~ 03/17。</a:t>
            </a:r>
            <a:endParaRPr b="1" sz="1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600">
                <a:solidFill>
                  <a:srgbClr val="FF0000"/>
                </a:solidFill>
              </a:rPr>
              <a:t>所有案件最後受理及補正時間：115/12/05。</a:t>
            </a:r>
            <a:endParaRPr b="1" sz="1600">
              <a:solidFill>
                <a:srgbClr val="FF0000"/>
              </a:solidFill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-6886525" y="4906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{9F400BD8-E25F-41DE-AE3A-1EEF99BEAB9A}</a:tableStyleId>
              </a:tblPr>
              <a:tblGrid>
                <a:gridCol w="6412000"/>
              </a:tblGrid>
              <a:tr h="704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/>
                        <a:t>國外</a:t>
                      </a:r>
                      <a:r>
                        <a:rPr b="1" lang="zh-TW" sz="1800"/>
                        <a:t>團遊</a:t>
                      </a:r>
                      <a:r>
                        <a:rPr lang="zh-TW" sz="1800"/>
                        <a:t>（6位以上外籍人士、住2晚以上)</a:t>
                      </a:r>
                      <a:endParaRPr sz="18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4"/>
          <p:cNvGraphicFramePr/>
          <p:nvPr/>
        </p:nvGraphicFramePr>
        <p:xfrm>
          <a:off x="312247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icrosoft JhengHei"/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(一) 實際出團行程表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32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32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(至少須包含行程名稱、日期、行程內容等)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-3532379" y="4346847"/>
            <a:ext cx="3532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如本頁面不足，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請於左側複製本投影片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進行新增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Google Shape;77;p15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(二) 團員旅遊保險單據含名冊(影本)</a:t>
                      </a:r>
                      <a:endParaRPr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36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36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需包含姓名、護照號碼、出生年</a:t>
                      </a:r>
                      <a:r>
                        <a:rPr lang="zh-TW" sz="18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月</a:t>
                      </a: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日，</a:t>
                      </a:r>
                      <a:endParaRPr sz="18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請使用電腦輸入列印，勿手寫資料，</a:t>
                      </a:r>
                      <a:endParaRPr sz="18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須經保險公司核章，</a:t>
                      </a:r>
                      <a:endParaRPr b="1" sz="1800" u="sng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並請於影本</a:t>
                      </a: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加註「與正本相符」</a:t>
                      </a:r>
                      <a:endParaRPr b="1" sz="1800" u="sng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及加蓋獎勵金申請之</a:t>
                      </a: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旅行社店章或公司章。</a:t>
                      </a:r>
                      <a:endParaRPr b="1" sz="1800" u="sng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78" name="Google Shape;78;p1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79" name="Google Shape;79;p15"/>
          <p:cNvSpPr txBox="1"/>
          <p:nvPr/>
        </p:nvSpPr>
        <p:spPr>
          <a:xfrm>
            <a:off x="-3532379" y="4346847"/>
            <a:ext cx="3532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頁面如不足，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請於左側複製本投影片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進行新增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6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(三) 旅宿業開立之住宿發票或收據影本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4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4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需填具完善以下資料</a:t>
                      </a: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入住日期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人數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加蓋「與正本相符章」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旅行社店章或公司章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85" name="Google Shape;85;p1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17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(四) 合法旅行社執照影本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400"/>
                        <a:buFont typeface="Microsoft JhengHei"/>
                        <a:buNone/>
                      </a:pP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此項必附，請將本文字刪除後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400"/>
                        <a:buFont typeface="Microsoft JhengHei"/>
                        <a:buNone/>
                      </a:pP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將執照貼於此欄位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91" name="Google Shape;91;p1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Google Shape;96;p18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6891750"/>
              </a:tblGrid>
              <a:tr h="4687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(五) 金融機構存摺封面影本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66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97" name="Google Shape;97;p1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98" name="Google Shape;98;p18"/>
          <p:cNvSpPr/>
          <p:nvPr/>
        </p:nvSpPr>
        <p:spPr>
          <a:xfrm>
            <a:off x="888085" y="2408891"/>
            <a:ext cx="5784000" cy="32919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A5A5A5"/>
                </a:solidFill>
              </a:rPr>
              <a:t>請提供公司之帳戶</a:t>
            </a:r>
            <a:endParaRPr sz="2400">
              <a:solidFill>
                <a:srgbClr val="A5A5A5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/>
        </p:nvSpPr>
        <p:spPr>
          <a:xfrm>
            <a:off x="371380" y="9488875"/>
            <a:ext cx="2576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400">
                <a:solidFill>
                  <a:schemeClr val="dk1"/>
                </a:solidFill>
              </a:rPr>
              <a:t>此致      </a:t>
            </a:r>
            <a:r>
              <a:rPr b="1" lang="zh-TW">
                <a:solidFill>
                  <a:schemeClr val="dk1"/>
                </a:solidFill>
              </a:rPr>
              <a:t>臺東</a:t>
            </a:r>
            <a:r>
              <a:rPr b="1" lang="zh-TW" sz="1400">
                <a:solidFill>
                  <a:schemeClr val="dk1"/>
                </a:solidFill>
              </a:rPr>
              <a:t>縣政府</a:t>
            </a:r>
            <a:endParaRPr sz="1400"/>
          </a:p>
        </p:txBody>
      </p:sp>
      <p:sp>
        <p:nvSpPr>
          <p:cNvPr id="104" name="Google Shape;104;p19"/>
          <p:cNvSpPr txBox="1"/>
          <p:nvPr/>
        </p:nvSpPr>
        <p:spPr>
          <a:xfrm>
            <a:off x="371366" y="9898380"/>
            <a:ext cx="3057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400">
                <a:solidFill>
                  <a:schemeClr val="dk1"/>
                </a:solidFill>
              </a:rPr>
              <a:t>申請公司：</a:t>
            </a:r>
            <a:endParaRPr sz="1400"/>
          </a:p>
        </p:txBody>
      </p:sp>
      <p:sp>
        <p:nvSpPr>
          <p:cNvPr id="105" name="Google Shape;105;p19"/>
          <p:cNvSpPr txBox="1"/>
          <p:nvPr/>
        </p:nvSpPr>
        <p:spPr>
          <a:xfrm>
            <a:off x="3428744" y="9278675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總公司章：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5777426" y="9262190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負責人章：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07" name="Google Shape;107;p19"/>
          <p:cNvSpPr/>
          <p:nvPr/>
        </p:nvSpPr>
        <p:spPr>
          <a:xfrm>
            <a:off x="4461770" y="9321794"/>
            <a:ext cx="1134000" cy="11340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蓋原登記</a:t>
            </a:r>
            <a:endParaRPr sz="14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08" name="Google Shape;108;p19"/>
          <p:cNvSpPr/>
          <p:nvPr/>
        </p:nvSpPr>
        <p:spPr>
          <a:xfrm>
            <a:off x="6029745" y="9610329"/>
            <a:ext cx="830100" cy="8301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蓋原登記</a:t>
            </a:r>
            <a:endParaRPr sz="12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09" name="Google Shape;109;p1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aphicFrame>
        <p:nvGraphicFramePr>
          <p:cNvPr id="110" name="Google Shape;110;p19"/>
          <p:cNvGraphicFramePr/>
          <p:nvPr/>
        </p:nvGraphicFramePr>
        <p:xfrm>
          <a:off x="284737" y="135177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{9F400BD8-E25F-41DE-AE3A-1EEF99BEAB9A}</a:tableStyleId>
              </a:tblPr>
              <a:tblGrid>
                <a:gridCol w="382900"/>
                <a:gridCol w="402275"/>
                <a:gridCol w="1479700"/>
                <a:gridCol w="2276550"/>
                <a:gridCol w="208300"/>
                <a:gridCol w="921575"/>
                <a:gridCol w="149975"/>
                <a:gridCol w="1169275"/>
              </a:tblGrid>
              <a:tr h="366250"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zh-TW" sz="1400" u="none" cap="none" strike="noStrike">
                          <a:solidFill>
                            <a:schemeClr val="lt1"/>
                          </a:solidFill>
                        </a:rPr>
                        <a:t>旅行社資料</a:t>
                      </a:r>
                      <a:endParaRPr b="1" sz="14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0" lang="zh-TW" sz="1400" u="none" cap="none" strike="noStrike">
                          <a:solidFill>
                            <a:schemeClr val="dk1"/>
                          </a:solidFill>
                        </a:rPr>
                        <a:t>公司名稱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93987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0" lang="zh-TW" sz="1400" u="none" cap="none" strike="noStrike">
                          <a:solidFill>
                            <a:schemeClr val="dk1"/>
                          </a:solidFill>
                        </a:rPr>
                        <a:t>負責人</a:t>
                      </a:r>
                      <a:endParaRPr i="0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2473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統一編號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聯絡電話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營業登記地址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活動負責部門/分公司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聯絡電話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聯絡人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傳真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1725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團費每人(元)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團員總消費金額(元)</a:t>
                      </a:r>
                      <a:endParaRPr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550"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b="1" lang="zh-TW" sz="1400" u="none" cap="none" strike="noStrike">
                          <a:solidFill>
                            <a:schemeClr val="lt1"/>
                          </a:solidFill>
                        </a:rPr>
                        <a:t>獎勵金及人數統計</a:t>
                      </a:r>
                      <a:endParaRPr sz="14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帶團人數(人)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外籍人士(人)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臺東住宿天數(晚)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選擇獎勵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備註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698675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申請總</a:t>
                      </a:r>
                      <a:r>
                        <a:rPr lang="zh-TW">
                          <a:solidFill>
                            <a:schemeClr val="dk1"/>
                          </a:solidFill>
                        </a:rPr>
                        <a:t>獎勵</a:t>
                      </a: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</a:rPr>
                        <a:t>金額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81"/>
                    </a:solidFill>
                  </a:tcPr>
                </a:tc>
                <a:tc hMerge="1"/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sng" cap="none" strike="noStrike">
                          <a:solidFill>
                            <a:schemeClr val="dk1"/>
                          </a:solidFill>
                        </a:rPr>
                        <a:t>新台幣</a:t>
                      </a:r>
                      <a:r>
                        <a:rPr lang="zh-TW" sz="1200" u="sng">
                          <a:solidFill>
                            <a:schemeClr val="dk1"/>
                          </a:solidFill>
                        </a:rPr>
                        <a:t>                         </a:t>
                      </a:r>
                      <a:r>
                        <a:rPr lang="zh-TW" sz="1200" u="sng" cap="none" strike="noStrike">
                          <a:solidFill>
                            <a:schemeClr val="dk1"/>
                          </a:solidFill>
                        </a:rPr>
                        <a:t>元</a:t>
                      </a:r>
                      <a:endParaRPr sz="1200" u="sng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zh-TW" sz="1200">
                          <a:solidFill>
                            <a:schemeClr val="dk1"/>
                          </a:solidFill>
                        </a:rPr>
                        <a:t>外籍人士</a:t>
                      </a: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x獎勵金額）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81"/>
                    </a:solidFill>
                  </a:tcPr>
                </a:tc>
                <a:tc hMerge="1"/>
                <a:tc hMerge="1"/>
                <a:tc hMerge="1"/>
                <a:tc hMerge="1"/>
              </a:tr>
              <a:tr h="332900">
                <a:tc gridSpan="8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完成請打Ｖ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3125">
                <a:tc row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zh-TW" sz="1500" u="none" cap="none" strike="noStrike">
                          <a:solidFill>
                            <a:schemeClr val="dk1"/>
                          </a:solidFill>
                        </a:rPr>
                        <a:t>檢附資料確認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(一)實際出團行程表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(二)團員旅遊保險單據含名冊影本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(三)旅宿業開立之住宿發票或收據影本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(四)合法旅行社執照影本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(五)總公司銀行帳戶金融機構存摺封面影本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(六)獎勵金撥付申請表(需總公司用印)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</a:rPr>
                        <a:t>(七)切結書(需總公司用印)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sp>
        <p:nvSpPr>
          <p:cNvPr id="111" name="Google Shape;111;p19"/>
          <p:cNvSpPr txBox="1"/>
          <p:nvPr/>
        </p:nvSpPr>
        <p:spPr>
          <a:xfrm>
            <a:off x="197407" y="911554"/>
            <a:ext cx="7362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sz="1600" u="none" cap="none" strike="noStrike">
                <a:solidFill>
                  <a:srgbClr val="000000"/>
                </a:solidFill>
              </a:rPr>
              <a:t>(六) 獎勵金撥付申請表(需總公司用印)</a:t>
            </a:r>
            <a:endParaRPr b="1" i="0" sz="1600" u="none" cap="none" strike="noStrike">
              <a:solidFill>
                <a:srgbClr val="000000"/>
              </a:solidFill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-5991100" y="4372825"/>
            <a:ext cx="4943700" cy="461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chemeClr val="dk1"/>
                </a:solidFill>
              </a:rPr>
              <a:t>  外國團遊</a:t>
            </a:r>
            <a:r>
              <a:rPr lang="zh-TW" sz="1800">
                <a:solidFill>
                  <a:schemeClr val="dk1"/>
                </a:solidFill>
              </a:rPr>
              <a:t>（8位以上外籍人士、住2晚以上)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Google Shape;117;p20"/>
          <p:cNvGraphicFramePr/>
          <p:nvPr/>
        </p:nvGraphicFramePr>
        <p:xfrm>
          <a:off x="334124" y="114807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{CD11E6F5-8A28-4B39-9DC4-E4A4E9CDA76A}</a:tableStyleId>
              </a:tblPr>
              <a:tblGrid>
                <a:gridCol w="6891750"/>
              </a:tblGrid>
              <a:tr h="4687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(七) 切結書 </a:t>
                      </a:r>
                      <a:r>
                        <a:rPr lang="zh-TW" sz="14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(可另行掃描貼上或直接於本頁填寫)</a:t>
                      </a:r>
                      <a:endParaRPr sz="18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66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切結書</a:t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ＯＯＯＯＯＯＯＯＯ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(以下稱本公司) 申請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縣政府辦理「202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6臺東獎勵旅遊及度假會議計畫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」，所檢附內容一切屬實，如有虛報、浮報或有申請文件不實等情事，本公司同意歸還已領取之全數獎勵金，並負一切法律責任，特此切結為憑。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此致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公司名稱：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負責人或代表人：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公司地址： 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中華民國  11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年 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月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   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18" name="Google Shape;118;p2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19" name="Google Shape;119;p20"/>
          <p:cNvSpPr txBox="1"/>
          <p:nvPr/>
        </p:nvSpPr>
        <p:spPr>
          <a:xfrm>
            <a:off x="-5235318" y="3474196"/>
            <a:ext cx="49848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填寫完成後，請於本ppt點擊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【檔案】&gt;【另存新檔】</a:t>
            </a:r>
            <a:endParaRPr sz="14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&gt;</a:t>
            </a:r>
            <a:r>
              <a:rPr b="1" lang="zh-TW" sz="2400">
                <a:solidFill>
                  <a:srgbClr val="FF0000"/>
                </a:solidFill>
              </a:rPr>
              <a:t>檔案格式選擇【PDF】</a:t>
            </a:r>
            <a:r>
              <a:rPr lang="zh-TW" sz="2400">
                <a:solidFill>
                  <a:srgbClr val="0432FF"/>
                </a:solidFill>
              </a:rPr>
              <a:t> &gt;【儲存】</a:t>
            </a:r>
            <a:endParaRPr b="1" sz="24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&gt;</a:t>
            </a:r>
            <a:r>
              <a:rPr lang="zh-TW" sz="2400">
                <a:solidFill>
                  <a:srgbClr val="FF0000"/>
                </a:solidFill>
              </a:rPr>
              <a:t>檔名：ＯＯＯ旅行社＿2026</a:t>
            </a:r>
            <a:r>
              <a:rPr lang="zh-TW" sz="2400">
                <a:solidFill>
                  <a:srgbClr val="FF0000"/>
                </a:solidFill>
              </a:rPr>
              <a:t>臺東獎勵旅遊及度假會議計畫</a:t>
            </a:r>
            <a:endParaRPr sz="1400"/>
          </a:p>
        </p:txBody>
      </p:sp>
      <p:sp>
        <p:nvSpPr>
          <p:cNvPr id="120" name="Google Shape;120;p20"/>
          <p:cNvSpPr txBox="1"/>
          <p:nvPr/>
        </p:nvSpPr>
        <p:spPr>
          <a:xfrm>
            <a:off x="4086593" y="5808046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總公司章：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21" name="Google Shape;121;p20"/>
          <p:cNvSpPr txBox="1"/>
          <p:nvPr/>
        </p:nvSpPr>
        <p:spPr>
          <a:xfrm>
            <a:off x="5967666" y="5930145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負責人章：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22" name="Google Shape;122;p20"/>
          <p:cNvSpPr/>
          <p:nvPr/>
        </p:nvSpPr>
        <p:spPr>
          <a:xfrm>
            <a:off x="4195596" y="6237903"/>
            <a:ext cx="1134000" cy="11340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蓋原登記</a:t>
            </a:r>
            <a:endParaRPr sz="14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23" name="Google Shape;123;p20"/>
          <p:cNvSpPr/>
          <p:nvPr/>
        </p:nvSpPr>
        <p:spPr>
          <a:xfrm>
            <a:off x="6114250" y="6389839"/>
            <a:ext cx="830100" cy="8301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蓋原登記</a:t>
            </a:r>
            <a:endParaRPr sz="12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