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C76EC90-9606-4CD7-A370-07D14C4CB41F}">
  <a:tblStyle styleId="{FC76EC90-9606-4CD7-A370-07D14C4CB41F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158C58F2-765C-4FFF-8BCA-2CDCA26572FC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6D8EB079-FB60-4127-A295-01D6448BD844}" styleName="Table_2">
    <a:wholeTbl>
      <a:tcTxStyle b="off" i="off">
        <a:font>
          <a:latin typeface="Aptos"/>
          <a:ea typeface="Aptos"/>
          <a:cs typeface="Apto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 b="off" i="off"/>
      <a:tcStyle>
        <a:fill>
          <a:solidFill>
            <a:srgbClr val="CAD1D8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AD1D8"/>
          </a:solidFill>
        </a:fill>
      </a:tcStyle>
    </a:band1V>
    <a:band2V>
      <a:tcTxStyle b="off" i="off"/>
    </a:band2V>
    <a:lastCol>
      <a:tcTxStyle b="on" i="off">
        <a:font>
          <a:latin typeface="Aptos"/>
          <a:ea typeface="Aptos"/>
          <a:cs typeface="Aptos"/>
        </a:font>
        <a:srgbClr val="FFFFFF"/>
      </a:tcTxStyle>
      <a:tcStyle>
        <a:fill>
          <a:solidFill>
            <a:srgbClr val="4285F4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rgbClr val="FFFFFF"/>
      </a:tcTxStyle>
      <a:tcStyle>
        <a:fill>
          <a:solidFill>
            <a:srgbClr val="4285F4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4285F4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ptos"/>
          <a:ea typeface="Aptos"/>
          <a:cs typeface="Apto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4285F4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e293d1ffa_0_1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2e293d1ffa_0_139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bdc702d69e_2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3bdc702d69e_2_7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2e2cf7fa32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2e2cf7fa32_0_1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2e293d1ffa_0_1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2e293d1ffa_0_152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2e293d1ffa_0_1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2e293d1ffa_0_15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2e293d1ffa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32e293d1ffa_0_163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2e293d1ffa_0_16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2e293d1ffa_0_16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2e293d1ffa_0_1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2e293d1ffa_0_174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e293d1ffa_0_1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2e293d1ffa_0_18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50" name="Google Shape;50;p12"/>
          <p:cNvGrpSpPr/>
          <p:nvPr/>
        </p:nvGrpSpPr>
        <p:grpSpPr>
          <a:xfrm>
            <a:off x="-62750" y="-42748"/>
            <a:ext cx="7640997" cy="905278"/>
            <a:chOff x="-62750" y="-42750"/>
            <a:chExt cx="7684800" cy="732900"/>
          </a:xfrm>
        </p:grpSpPr>
        <p:sp>
          <p:nvSpPr>
            <p:cNvPr id="51" name="Google Shape;51;p12"/>
            <p:cNvSpPr/>
            <p:nvPr/>
          </p:nvSpPr>
          <p:spPr>
            <a:xfrm>
              <a:off x="-62750" y="-42750"/>
              <a:ext cx="7684800" cy="732900"/>
            </a:xfrm>
            <a:prstGeom prst="rect">
              <a:avLst/>
            </a:prstGeom>
            <a:solidFill>
              <a:srgbClr val="0097A7"/>
            </a:solidFill>
            <a:ln cap="flat" cmpd="sng" w="9525">
              <a:solidFill>
                <a:srgbClr val="0097A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12"/>
            <p:cNvSpPr/>
            <p:nvPr/>
          </p:nvSpPr>
          <p:spPr>
            <a:xfrm>
              <a:off x="4806079" y="328735"/>
              <a:ext cx="1771200" cy="250200"/>
            </a:xfrm>
            <a:prstGeom prst="roundRect">
              <a:avLst>
                <a:gd fmla="val 50000" name="adj"/>
              </a:avLst>
            </a:pr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200">
                  <a:solidFill>
                    <a:srgbClr val="379AF2"/>
                  </a:solidFill>
                </a:rPr>
                <a:t> </a:t>
              </a:r>
              <a:r>
                <a:rPr b="1" lang="zh-TW" sz="1200">
                  <a:solidFill>
                    <a:srgbClr val="FFD966"/>
                  </a:solidFill>
                </a:rPr>
                <a:t>國外</a:t>
              </a:r>
              <a:r>
                <a:rPr lang="zh-TW" sz="1200">
                  <a:solidFill>
                    <a:srgbClr val="FFFFFF"/>
                  </a:solidFill>
                </a:rPr>
                <a:t>包機直航獎勵</a:t>
              </a:r>
              <a:endParaRPr sz="500">
                <a:solidFill>
                  <a:srgbClr val="FFFFFF"/>
                </a:solidFill>
              </a:endParaRPr>
            </a:p>
          </p:txBody>
        </p:sp>
        <p:sp>
          <p:nvSpPr>
            <p:cNvPr id="53" name="Google Shape;53;p12"/>
            <p:cNvSpPr/>
            <p:nvPr/>
          </p:nvSpPr>
          <p:spPr>
            <a:xfrm rot="5400000">
              <a:off x="4946354" y="416485"/>
              <a:ext cx="86400" cy="74700"/>
            </a:xfrm>
            <a:prstGeom prst="triangle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54" name="Google Shape;54;p12" title="fsdfsdf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526982">
            <a:off x="6621569" y="33921"/>
            <a:ext cx="751887" cy="751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2" title="2026 台東一遊未盡-06_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550" y="80888"/>
            <a:ext cx="2283873" cy="65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Google Shape;60;p13"/>
          <p:cNvGraphicFramePr/>
          <p:nvPr/>
        </p:nvGraphicFramePr>
        <p:xfrm>
          <a:off x="574020" y="21130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3206000"/>
                <a:gridCol w="3206000"/>
              </a:tblGrid>
              <a:tr h="21408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ＯＯＯＯ旅行社</a:t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</a:tr>
              <a:tr h="5020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本案旅遊性質</a:t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 hMerge="1"/>
              </a:tr>
              <a:tr h="12939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7F7F7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(請於左方欄位選擇後貼上文字)</a:t>
                      </a:r>
                      <a:endParaRPr sz="20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12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最後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出團日</a:t>
                      </a:r>
                      <a:endParaRPr sz="2000" u="none" cap="none" strike="noStrike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申請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時間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</a:tr>
              <a:tr h="1227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-6782011" y="837157"/>
            <a:ext cx="54681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200">
                <a:solidFill>
                  <a:srgbClr val="FF0000"/>
                </a:solidFill>
              </a:rPr>
              <a:t>注意！！</a:t>
            </a:r>
            <a:endParaRPr b="1"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請勿任意更動頁面順序，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請依照本檔案順序進行張貼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如任意更動將會退件要求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重新上傳，敬請配合，謝謝！</a:t>
            </a:r>
            <a:endParaRPr sz="1400"/>
          </a:p>
        </p:txBody>
      </p:sp>
      <p:pic>
        <p:nvPicPr>
          <p:cNvPr descr="臺東縣政府- 維基百科，自由的百科全書"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9701" y="9693788"/>
            <a:ext cx="596325" cy="5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574025" y="7819125"/>
            <a:ext cx="64119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600">
                <a:solidFill>
                  <a:schemeClr val="dk1"/>
                </a:solidFill>
              </a:rPr>
              <a:t>註：如本次出遊時間為115/03/01~03/07，則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1600">
                <a:solidFill>
                  <a:srgbClr val="FF0000"/>
                </a:solidFill>
              </a:rPr>
              <a:t>最後出團日為 03/07，受理時間 03/08 ~ 03/17。</a:t>
            </a:r>
            <a:endParaRPr b="1" sz="1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1600">
                <a:solidFill>
                  <a:srgbClr val="FF0000"/>
                </a:solidFill>
              </a:rPr>
              <a:t>所有案件最後受理及補正時間：115/12/05。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-7624465" y="5183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{158C58F2-765C-4FFF-8BCA-2CDCA26572FC}</a:tableStyleId>
              </a:tblPr>
              <a:tblGrid>
                <a:gridCol w="7605200"/>
              </a:tblGrid>
              <a:tr h="594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zh-TW" sz="1700">
                          <a:solidFill>
                            <a:schemeClr val="dk1"/>
                          </a:solidFill>
                        </a:rPr>
                        <a:t> 包機 - 國外入境至台東 (日韓) </a:t>
                      </a:r>
                      <a:r>
                        <a:rPr lang="zh-TW" sz="1700">
                          <a:solidFill>
                            <a:schemeClr val="dk1"/>
                          </a:solidFill>
                        </a:rPr>
                        <a:t>總載客6成(含)以上、來回架次</a:t>
                      </a:r>
                      <a:endParaRPr b="1"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4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700"/>
                        <a:t> 包機 - 國外</a:t>
                      </a:r>
                      <a:r>
                        <a:rPr b="1" lang="zh-TW" sz="1700"/>
                        <a:t>入境至</a:t>
                      </a:r>
                      <a:r>
                        <a:rPr b="1" lang="zh-TW" sz="1700"/>
                        <a:t>台東 (</a:t>
                      </a:r>
                      <a:r>
                        <a:rPr b="1" lang="zh-TW" sz="1700"/>
                        <a:t>非日韓)</a:t>
                      </a:r>
                      <a:r>
                        <a:rPr b="1" lang="zh-TW" sz="17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zh-TW" sz="1700">
                          <a:solidFill>
                            <a:schemeClr val="dk1"/>
                          </a:solidFill>
                        </a:rPr>
                        <a:t>總載客6成(含)以上、住2晚(含)以上、來回架次</a:t>
                      </a:r>
                      <a:endParaRPr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4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zh-TW" sz="17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zh-TW" sz="1700">
                          <a:solidFill>
                            <a:schemeClr val="dk1"/>
                          </a:solidFill>
                        </a:rPr>
                        <a:t>包機 - 國外入境至台東 (新航線) </a:t>
                      </a:r>
                      <a:r>
                        <a:rPr lang="zh-TW" sz="1700">
                          <a:solidFill>
                            <a:schemeClr val="dk1"/>
                          </a:solidFill>
                        </a:rPr>
                        <a:t>總載客6成(含)以上、住2晚(含)以上、首架次</a:t>
                      </a:r>
                      <a:endParaRPr b="1"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4"/>
          <p:cNvGraphicFramePr/>
          <p:nvPr/>
        </p:nvGraphicFramePr>
        <p:xfrm>
          <a:off x="312247" y="96387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531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icrosoft JhengHei"/>
                        <a:buNone/>
                      </a:pP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（一）來回包機機位、航空公司相關資料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</a:tr>
              <a:tr h="536525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/>
                        <a:t>飛機類型</a:t>
                      </a:r>
                      <a:r>
                        <a:rPr lang="zh-TW" sz="1600"/>
                        <a:t>：</a:t>
                      </a:r>
                      <a:r>
                        <a:rPr lang="zh-TW" sz="1600"/>
                        <a:t>＿＿＿＿ 航班編號</a:t>
                      </a:r>
                      <a:r>
                        <a:rPr lang="zh-TW" sz="1600"/>
                        <a:t>： </a:t>
                      </a:r>
                      <a:r>
                        <a:rPr lang="zh-TW" sz="1600"/>
                        <a:t>＿＿＿＿＿ </a:t>
                      </a:r>
                      <a:endParaRPr sz="16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/>
                        <a:t>航線：</a:t>
                      </a:r>
                      <a:r>
                        <a:rPr lang="zh-TW" sz="1600"/>
                        <a:t>＿＿＿＿＿＿</a:t>
                      </a:r>
                      <a:r>
                        <a:rPr lang="zh-TW" sz="1600"/>
                        <a:t>至</a:t>
                      </a:r>
                      <a:r>
                        <a:rPr lang="zh-TW" sz="1600"/>
                        <a:t>台東</a:t>
                      </a:r>
                      <a:r>
                        <a:rPr lang="zh-TW" sz="1600"/>
                        <a:t>來回，為第 ＿＿ 架次申請 </a:t>
                      </a:r>
                      <a:endParaRPr sz="16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/>
                        <a:t>每一來回架次之機型滿座位數計_______。</a:t>
                      </a:r>
                      <a:endParaRPr b="1" sz="16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/>
                        <a:t>總載客率為_______%。</a:t>
                      </a:r>
                      <a:endParaRPr b="1" sz="160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9CD"/>
                    </a:solidFill>
                  </a:tcPr>
                </a:tc>
              </a:tr>
              <a:tr h="1225475">
                <a:tc vMerge="1"/>
              </a:tr>
              <a:tr h="70502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(需具完善以下資料並貼於此欄）</a:t>
                      </a:r>
                      <a:endParaRPr sz="24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zh-TW" sz="3000" u="sng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來回</a:t>
                      </a:r>
                      <a:r>
                        <a:rPr b="1" lang="zh-TW" sz="3000" u="sng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程</a:t>
                      </a:r>
                      <a:endParaRPr b="1" sz="3000" u="sng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1.航班日期、航班編號、出入境城市及民航局公文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2.旅客姓名、機票號碼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3.航空公司核章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t/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-5050850" y="782600"/>
            <a:ext cx="35325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如本頁面不足，</a:t>
            </a:r>
            <a:endParaRPr sz="20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請於左側複製本投影片</a:t>
            </a:r>
            <a:endParaRPr sz="20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進行新增</a:t>
            </a:r>
            <a:endParaRPr sz="2000">
              <a:solidFill>
                <a:srgbClr val="FF0000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-6338600" y="4015275"/>
            <a:ext cx="6108000" cy="2393400"/>
          </a:xfrm>
          <a:prstGeom prst="rect">
            <a:avLst/>
          </a:prstGeom>
          <a:noFill/>
          <a:ln cap="flat" cmpd="sng" w="190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chemeClr val="dk1"/>
                </a:solidFill>
              </a:rPr>
              <a:t>總載客率</a:t>
            </a:r>
            <a:r>
              <a:rPr b="1" lang="zh-TW" sz="2000"/>
              <a:t>計算展開 - 舉例和說明：</a:t>
            </a:r>
            <a:endParaRPr sz="20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機型滿座位數計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：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215 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座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位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每一來回架次之機型滿座位數計 215*2趟 = </a:t>
            </a:r>
            <a:r>
              <a:rPr b="1" lang="zh-TW" sz="2500" u="sng">
                <a:solidFill>
                  <a:srgbClr val="0097A7"/>
                </a:solidFill>
                <a:latin typeface="Aptos"/>
                <a:ea typeface="Aptos"/>
                <a:cs typeface="Aptos"/>
                <a:sym typeface="Aptos"/>
              </a:rPr>
              <a:t>  430 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座位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來程載客數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100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人＋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回程載客數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1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90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人，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來回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共</a:t>
            </a:r>
            <a:r>
              <a:rPr b="1" lang="zh-TW" sz="1700" u="sng">
                <a:solidFill>
                  <a:srgbClr val="1155CC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b="1" lang="zh-TW" sz="1700" u="sng">
                <a:latin typeface="Aptos"/>
                <a:ea typeface="Aptos"/>
                <a:cs typeface="Aptos"/>
                <a:sym typeface="Aptos"/>
              </a:rPr>
              <a:t> 290 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</a:rPr>
              <a:t>總載客率 = 290/430 =</a:t>
            </a:r>
            <a:r>
              <a:rPr lang="zh-TW" sz="1900">
                <a:solidFill>
                  <a:srgbClr val="E0732E"/>
                </a:solidFill>
              </a:rPr>
              <a:t> </a:t>
            </a:r>
            <a:r>
              <a:rPr lang="zh-TW" sz="2500" u="sng">
                <a:solidFill>
                  <a:srgbClr val="0097A7"/>
                </a:solidFill>
              </a:rPr>
              <a:t> </a:t>
            </a:r>
            <a:r>
              <a:rPr b="1" lang="zh-TW" sz="2500" u="sng">
                <a:solidFill>
                  <a:srgbClr val="0097A7"/>
                </a:solidFill>
              </a:rPr>
              <a:t>67.4 </a:t>
            </a:r>
            <a:r>
              <a:rPr lang="zh-TW" sz="1700">
                <a:solidFill>
                  <a:schemeClr val="dk1"/>
                </a:solidFill>
              </a:rPr>
              <a:t>%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（需達 60%(含)以上)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-6338600" y="2416025"/>
            <a:ext cx="6108000" cy="923400"/>
          </a:xfrm>
          <a:prstGeom prst="rect">
            <a:avLst/>
          </a:prstGeom>
          <a:noFill/>
          <a:ln cap="flat" cmpd="sng" w="1905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/>
              <a:t>總載客率計算公式：</a:t>
            </a:r>
            <a:endParaRPr sz="20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(來程載客數+回程載客數) / 機型滿座位數*2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Google Shape;79;p15"/>
          <p:cNvGraphicFramePr/>
          <p:nvPr/>
        </p:nvGraphicFramePr>
        <p:xfrm>
          <a:off x="312247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icrosoft JhengHei"/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二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實際出團行程表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2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2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(至少須包含行程名稱、日期、行程內容等)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80" name="Google Shape;80;p15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如本頁面不足，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6;p16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4898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三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團員旅遊保險單據含名冊(影本)</a:t>
                      </a:r>
                      <a:endParaRPr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193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6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6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需包含</a:t>
                      </a:r>
                      <a:r>
                        <a:rPr lang="zh-TW" sz="18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順序、</a:t>
                      </a: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姓名、護照號碼、出生年</a:t>
                      </a:r>
                      <a:r>
                        <a:rPr lang="zh-TW" sz="18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請使用電腦輸入列印，勿手寫資料，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須經保險公司核章，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並請於影本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加註「與正本相符」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及加蓋獎勵金申請之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旅行社店章或公司章。</a:t>
                      </a:r>
                      <a:endParaRPr b="1" sz="1800" u="sng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378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6666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本次外國團員 共____人。</a:t>
                      </a:r>
                      <a:endParaRPr sz="1800">
                        <a:solidFill>
                          <a:srgbClr val="66666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87" name="Google Shape;87;p16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8" name="Google Shape;88;p16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頁面如不足，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17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960675"/>
              </a:tblGrid>
              <a:tr h="357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四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旅宿業開立之住宿發票或收據影本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（航線為</a:t>
                      </a:r>
                      <a:r>
                        <a:rPr lang="zh-TW" sz="1800">
                          <a:solidFill>
                            <a:srgbClr val="FFE18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日韓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地區,免填）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24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4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需填具完善以下資料</a:t>
                      </a: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入住日期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人數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加蓋「與正本相符章」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93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6666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本次共住宿Ｏ晚，總金額ＯＯＯＯ元。</a:t>
                      </a:r>
                      <a:endParaRPr sz="1800" u="none" cap="none" strike="noStrike">
                        <a:solidFill>
                          <a:srgbClr val="66666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94" name="Google Shape;94;p17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95" name="Google Shape;95;p17"/>
          <p:cNvSpPr txBox="1"/>
          <p:nvPr/>
        </p:nvSpPr>
        <p:spPr>
          <a:xfrm>
            <a:off x="-98100" y="12335025"/>
            <a:ext cx="3000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</a:rPr>
              <a:t>本次</a:t>
            </a:r>
            <a:r>
              <a:rPr b="1" lang="zh-TW" sz="2400">
                <a:solidFill>
                  <a:schemeClr val="dk1"/>
                </a:solidFill>
              </a:rPr>
              <a:t>共住宿</a:t>
            </a:r>
            <a:r>
              <a:rPr b="1" lang="zh-TW" sz="2400" u="sng">
                <a:solidFill>
                  <a:schemeClr val="dk1"/>
                </a:solidFill>
              </a:rPr>
              <a:t>Ｏ</a:t>
            </a:r>
            <a:r>
              <a:rPr b="1" lang="zh-TW" sz="2400">
                <a:solidFill>
                  <a:schemeClr val="dk1"/>
                </a:solidFill>
              </a:rPr>
              <a:t>晚，</a:t>
            </a:r>
            <a:r>
              <a:rPr lang="zh-TW" sz="2000">
                <a:solidFill>
                  <a:schemeClr val="dk1"/>
                </a:solidFill>
              </a:rPr>
              <a:t>總金額</a:t>
            </a:r>
            <a:r>
              <a:rPr b="1" lang="zh-TW" sz="2400" u="sng">
                <a:solidFill>
                  <a:schemeClr val="dk1"/>
                </a:solidFill>
              </a:rPr>
              <a:t>ＯＯＯＯ</a:t>
            </a:r>
            <a:r>
              <a:rPr b="1" lang="zh-TW" sz="2400">
                <a:solidFill>
                  <a:schemeClr val="dk1"/>
                </a:solidFill>
              </a:rPr>
              <a:t>元</a:t>
            </a:r>
            <a:r>
              <a:rPr lang="zh-TW" sz="2000">
                <a:solidFill>
                  <a:schemeClr val="dk1"/>
                </a:solidFill>
              </a:rPr>
              <a:t>。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Google Shape;100;p18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五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合法旅行社執照影本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此項必附，請將本文字刪除後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將執照貼於此欄位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01" name="Google Shape;101;p18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p19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六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金融機構存摺封面影本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07" name="Google Shape;107;p19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8" name="Google Shape;108;p19"/>
          <p:cNvSpPr/>
          <p:nvPr/>
        </p:nvSpPr>
        <p:spPr>
          <a:xfrm>
            <a:off x="888085" y="2408891"/>
            <a:ext cx="5784000" cy="32919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A5A5A5"/>
                </a:solidFill>
              </a:rPr>
              <a:t>請提供公司之帳戶</a:t>
            </a:r>
            <a:endParaRPr sz="2400">
              <a:solidFill>
                <a:srgbClr val="A5A5A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/>
        </p:nvSpPr>
        <p:spPr>
          <a:xfrm>
            <a:off x="242738" y="9901238"/>
            <a:ext cx="2576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300">
                <a:solidFill>
                  <a:schemeClr val="dk1"/>
                </a:solidFill>
              </a:rPr>
              <a:t>此致      </a:t>
            </a:r>
            <a:r>
              <a:rPr b="1" lang="zh-TW" sz="1300">
                <a:solidFill>
                  <a:schemeClr val="dk1"/>
                </a:solidFill>
              </a:rPr>
              <a:t>臺東</a:t>
            </a:r>
            <a:r>
              <a:rPr b="1" lang="zh-TW" sz="1300">
                <a:solidFill>
                  <a:schemeClr val="dk1"/>
                </a:solidFill>
              </a:rPr>
              <a:t>縣政府</a:t>
            </a:r>
            <a:endParaRPr sz="1300"/>
          </a:p>
        </p:txBody>
      </p:sp>
      <p:sp>
        <p:nvSpPr>
          <p:cNvPr id="114" name="Google Shape;114;p20"/>
          <p:cNvSpPr txBox="1"/>
          <p:nvPr/>
        </p:nvSpPr>
        <p:spPr>
          <a:xfrm>
            <a:off x="242725" y="10310743"/>
            <a:ext cx="30573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>
                <a:solidFill>
                  <a:schemeClr val="dk1"/>
                </a:solidFill>
              </a:rPr>
              <a:t>申請公司：</a:t>
            </a:r>
            <a:endParaRPr sz="1200"/>
          </a:p>
        </p:txBody>
      </p:sp>
      <p:sp>
        <p:nvSpPr>
          <p:cNvPr id="115" name="Google Shape;115;p20"/>
          <p:cNvSpPr txBox="1"/>
          <p:nvPr/>
        </p:nvSpPr>
        <p:spPr>
          <a:xfrm>
            <a:off x="4947351" y="1013261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16" name="Google Shape;116;p20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aphicFrame>
        <p:nvGraphicFramePr>
          <p:cNvPr id="117" name="Google Shape;117;p20"/>
          <p:cNvGraphicFramePr/>
          <p:nvPr/>
        </p:nvGraphicFramePr>
        <p:xfrm>
          <a:off x="-7376049" y="6297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{6D8EB079-FB60-4127-A295-01D6448BD844}</a:tableStyleId>
              </a:tblPr>
              <a:tblGrid>
                <a:gridCol w="2437875"/>
                <a:gridCol w="2556575"/>
                <a:gridCol w="20154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獎勵項目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獎勵金額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出團、受理時間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</a:tr>
              <a:tr h="6607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國外入境至台東 </a:t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(日韓地區來回為1架次計算)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90萬元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0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國外入境至台東 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(非日韓地區,來回為1架次計算,住2晚以上)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90萬元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94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國外入境至台東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 (新航線地區,僅計算來回首架次,住2晚以上)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30萬元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國內城市至台東 (住2晚)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2000/人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12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國內城市至台東（住3晚以上)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3000/人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18" name="Google Shape;118;p20"/>
          <p:cNvCxnSpPr/>
          <p:nvPr/>
        </p:nvCxnSpPr>
        <p:spPr>
          <a:xfrm flipH="1" rot="10800000">
            <a:off x="-6211855" y="5109316"/>
            <a:ext cx="4746600" cy="283800"/>
          </a:xfrm>
          <a:prstGeom prst="bentConnector3">
            <a:avLst>
              <a:gd fmla="val 50001" name="adj1"/>
            </a:avLst>
          </a:prstGeom>
          <a:noFill/>
          <a:ln cap="flat" cmpd="sng" w="38100">
            <a:solidFill>
              <a:srgbClr val="4285F4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9" name="Google Shape;119;p20"/>
          <p:cNvSpPr/>
          <p:nvPr/>
        </p:nvSpPr>
        <p:spPr>
          <a:xfrm>
            <a:off x="-4276775" y="6202649"/>
            <a:ext cx="1290900" cy="540900"/>
          </a:xfrm>
          <a:prstGeom prst="ellipse">
            <a:avLst/>
          </a:prstGeom>
          <a:solidFill>
            <a:srgbClr val="FFFFFF">
              <a:alpha val="37650"/>
            </a:srgbClr>
          </a:solidFill>
          <a:ln cap="flat" cmpd="sng" w="25400">
            <a:solidFill>
              <a:srgbClr val="EF86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400" u="none" cap="none" strike="noStrike">
              <a:solidFill>
                <a:srgbClr val="FFFFFF"/>
              </a:solidFill>
            </a:endParaRPr>
          </a:p>
        </p:txBody>
      </p:sp>
      <p:cxnSp>
        <p:nvCxnSpPr>
          <p:cNvPr id="120" name="Google Shape;120;p20"/>
          <p:cNvCxnSpPr/>
          <p:nvPr/>
        </p:nvCxnSpPr>
        <p:spPr>
          <a:xfrm flipH="1" rot="10800000">
            <a:off x="-3776775" y="5854150"/>
            <a:ext cx="2311800" cy="87900"/>
          </a:xfrm>
          <a:prstGeom prst="bentConnector3">
            <a:avLst>
              <a:gd fmla="val 50000" name="adj1"/>
            </a:avLst>
          </a:prstGeom>
          <a:noFill/>
          <a:ln cap="flat" cmpd="sng" w="38100">
            <a:solidFill>
              <a:srgbClr val="E0732E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1" name="Google Shape;121;p20"/>
          <p:cNvSpPr/>
          <p:nvPr/>
        </p:nvSpPr>
        <p:spPr>
          <a:xfrm>
            <a:off x="-1330995" y="4941091"/>
            <a:ext cx="950400" cy="3366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zh-TW" sz="1400" u="none" cap="none" strike="noStrike">
                <a:solidFill>
                  <a:srgbClr val="FFFFFF"/>
                </a:solidFill>
              </a:rPr>
              <a:t>選擇獎勵</a:t>
            </a:r>
            <a:endParaRPr/>
          </a:p>
        </p:txBody>
      </p:sp>
      <p:sp>
        <p:nvSpPr>
          <p:cNvPr id="122" name="Google Shape;122;p20"/>
          <p:cNvSpPr/>
          <p:nvPr/>
        </p:nvSpPr>
        <p:spPr>
          <a:xfrm>
            <a:off x="-1331000" y="5501800"/>
            <a:ext cx="1082400" cy="540900"/>
          </a:xfrm>
          <a:prstGeom prst="rect">
            <a:avLst/>
          </a:prstGeom>
          <a:solidFill>
            <a:srgbClr val="EF86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FFFF"/>
                </a:solidFill>
              </a:rPr>
              <a:t>申請總獎勵</a:t>
            </a:r>
            <a:endParaRPr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FFFF"/>
                </a:solidFill>
              </a:rPr>
              <a:t>金額</a:t>
            </a:r>
            <a:endParaRPr/>
          </a:p>
        </p:txBody>
      </p:sp>
      <p:sp>
        <p:nvSpPr>
          <p:cNvPr id="123" name="Google Shape;123;p20"/>
          <p:cNvSpPr/>
          <p:nvPr/>
        </p:nvSpPr>
        <p:spPr>
          <a:xfrm>
            <a:off x="-6837308" y="6106944"/>
            <a:ext cx="1290900" cy="622500"/>
          </a:xfrm>
          <a:prstGeom prst="ellipse">
            <a:avLst/>
          </a:prstGeom>
          <a:solidFill>
            <a:srgbClr val="FFFFFF">
              <a:alpha val="45880"/>
            </a:srgbClr>
          </a:solidFill>
          <a:ln cap="flat" cmpd="sng" w="25400">
            <a:solidFill>
              <a:srgbClr val="4285F4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400" u="none" cap="none" strike="noStrike">
              <a:solidFill>
                <a:srgbClr val="FFFFFF"/>
              </a:solidFill>
            </a:endParaRPr>
          </a:p>
        </p:txBody>
      </p:sp>
      <p:graphicFrame>
        <p:nvGraphicFramePr>
          <p:cNvPr id="124" name="Google Shape;124;p20"/>
          <p:cNvGraphicFramePr/>
          <p:nvPr/>
        </p:nvGraphicFramePr>
        <p:xfrm>
          <a:off x="374828" y="11998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{6D8EB079-FB60-4127-A295-01D6448BD844}</a:tableStyleId>
              </a:tblPr>
              <a:tblGrid>
                <a:gridCol w="402275"/>
                <a:gridCol w="382900"/>
                <a:gridCol w="1479700"/>
                <a:gridCol w="2276550"/>
                <a:gridCol w="208300"/>
                <a:gridCol w="921575"/>
                <a:gridCol w="1319250"/>
              </a:tblGrid>
              <a:tr h="390675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旅行社資料</a:t>
                      </a:r>
                      <a:endParaRPr sz="12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zh-TW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公司名稱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負責人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73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統一編號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聯絡電話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營業登記地址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活動負責部門/分公司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聯絡電話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聯絡人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傳真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5247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團費每人</a:t>
                      </a:r>
                      <a:r>
                        <a:rPr lang="zh-TW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(元)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團員總消費金額(元)</a:t>
                      </a:r>
                      <a:endParaRPr sz="13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45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20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飛機載客數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6666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滿座位數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>
                          <a:latin typeface="Arial"/>
                          <a:ea typeface="Arial"/>
                          <a:cs typeface="Arial"/>
                          <a:sym typeface="Arial"/>
                        </a:rPr>
                        <a:t>來程載客數</a:t>
                      </a:r>
                      <a:endParaRPr sz="13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46725">
                <a:tc v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3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回程載客數</a:t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300">
                          <a:latin typeface="Arial"/>
                          <a:ea typeface="Arial"/>
                          <a:cs typeface="Arial"/>
                          <a:sym typeface="Arial"/>
                        </a:rPr>
                        <a:t>總載客率</a:t>
                      </a:r>
                      <a:endParaRPr sz="13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b="1" lang="zh-TW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獎勵金及人數統計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帶團人數</a:t>
                      </a:r>
                      <a:r>
                        <a:rPr lang="zh-TW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(人)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zh-TW" sz="13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臺東住宿天數(</a:t>
                      </a:r>
                      <a:r>
                        <a:rPr lang="zh-TW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晚)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選擇</a:t>
                      </a: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獎勵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備註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69867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申請總</a:t>
                      </a:r>
                      <a:r>
                        <a:rPr b="1" lang="zh-TW" sz="1200">
                          <a:latin typeface="Arial"/>
                          <a:ea typeface="Arial"/>
                          <a:cs typeface="Arial"/>
                          <a:sym typeface="Arial"/>
                        </a:rPr>
                        <a:t>獎勵</a:t>
                      </a:r>
                      <a:r>
                        <a:rPr b="1"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金額</a:t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zh-TW" sz="1200" u="sng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新台幣</a:t>
                      </a:r>
                      <a:r>
                        <a:rPr b="1" lang="zh-TW" sz="1200" u="sng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</a:t>
                      </a:r>
                      <a:r>
                        <a:rPr b="1" lang="zh-TW" sz="1200" u="sng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元</a:t>
                      </a:r>
                      <a:endParaRPr b="1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 hMerge="1"/>
                <a:tc hMerge="1"/>
                <a:tc hMerge="1"/>
              </a:tr>
              <a:tr h="33290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zh-TW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完成請打Ｖ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73125">
                <a:tc row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zh-TW" sz="15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檢附資料確認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i="0"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(一)包機機位、航空公司相關資料</a:t>
                      </a:r>
                      <a:endParaRPr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(二)實際出團行程表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(三)團員旅遊保險單據含名冊影本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(四)旅宿業開立之住宿發票或收據影本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(五)合法旅行社執照影本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(六)總公司銀行帳戶金融機構存摺封面影本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(七)獎勵金撥付申請表(需總公司用印)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(八)切結書(需總公司用印)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125" name="Google Shape;125;p20"/>
          <p:cNvSpPr txBox="1"/>
          <p:nvPr/>
        </p:nvSpPr>
        <p:spPr>
          <a:xfrm>
            <a:off x="79135" y="875248"/>
            <a:ext cx="7362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u="none" cap="none" strike="noStrike">
                <a:solidFill>
                  <a:srgbClr val="000000"/>
                </a:solidFill>
              </a:rPr>
              <a:t>(七) 獎勵金撥付申請表(需總公司用印)</a:t>
            </a:r>
            <a:endParaRPr b="1" i="0" u="none" cap="none" strike="noStrike">
              <a:solidFill>
                <a:srgbClr val="000000"/>
              </a:solidFill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3753845" y="9321794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27" name="Google Shape;127;p20"/>
          <p:cNvSpPr/>
          <p:nvPr/>
        </p:nvSpPr>
        <p:spPr>
          <a:xfrm>
            <a:off x="6029745" y="961032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28" name="Google Shape;128;p20"/>
          <p:cNvSpPr txBox="1"/>
          <p:nvPr/>
        </p:nvSpPr>
        <p:spPr>
          <a:xfrm>
            <a:off x="2476269" y="10193750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-7390400" y="2309900"/>
            <a:ext cx="7024200" cy="2085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chemeClr val="dk1"/>
                </a:solidFill>
              </a:rPr>
              <a:t>總載客率</a:t>
            </a:r>
            <a:r>
              <a:rPr b="1" lang="zh-TW" sz="2000"/>
              <a:t>計算展開 - 舉例和說明：</a:t>
            </a:r>
            <a:endParaRPr sz="20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每一來回架次之機型滿座位數計：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215 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座位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來回共 215*2 = </a:t>
            </a:r>
            <a:r>
              <a:rPr b="1" lang="zh-TW" sz="1700" u="sng">
                <a:solidFill>
                  <a:srgbClr val="0097A7"/>
                </a:solidFill>
                <a:latin typeface="Aptos"/>
                <a:ea typeface="Aptos"/>
                <a:cs typeface="Aptos"/>
                <a:sym typeface="Aptos"/>
              </a:rPr>
              <a:t>  430 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座位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來程載客數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100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人＋回程載客數</a:t>
            </a:r>
            <a:r>
              <a:rPr lang="zh-TW" sz="1700" u="sng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 190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人，來回共</a:t>
            </a:r>
            <a:r>
              <a:rPr b="1" lang="zh-TW" sz="1700" u="sng">
                <a:solidFill>
                  <a:srgbClr val="1155CC"/>
                </a:solidFill>
                <a:latin typeface="Aptos"/>
                <a:ea typeface="Aptos"/>
                <a:cs typeface="Aptos"/>
                <a:sym typeface="Aptos"/>
              </a:rPr>
              <a:t> 290 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人</a:t>
            </a:r>
            <a:endParaRPr sz="17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>
                <a:solidFill>
                  <a:schemeClr val="dk1"/>
                </a:solidFill>
              </a:rPr>
              <a:t>總載客率 = 290/430 = </a:t>
            </a:r>
            <a:r>
              <a:rPr lang="zh-TW" sz="1700" u="sng">
                <a:solidFill>
                  <a:schemeClr val="dk1"/>
                </a:solidFill>
              </a:rPr>
              <a:t> 67.4 </a:t>
            </a:r>
            <a:r>
              <a:rPr lang="zh-TW" sz="1700">
                <a:solidFill>
                  <a:schemeClr val="dk1"/>
                </a:solidFill>
              </a:rPr>
              <a:t>%</a:t>
            </a:r>
            <a:r>
              <a:rPr lang="zh-TW" sz="17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（需達 60%(含)以上)</a:t>
            </a:r>
            <a:endParaRPr sz="1700">
              <a:solidFill>
                <a:schemeClr val="dk1"/>
              </a:solidFill>
            </a:endParaRPr>
          </a:p>
        </p:txBody>
      </p:sp>
      <p:cxnSp>
        <p:nvCxnSpPr>
          <p:cNvPr id="130" name="Google Shape;130;p20"/>
          <p:cNvCxnSpPr/>
          <p:nvPr/>
        </p:nvCxnSpPr>
        <p:spPr>
          <a:xfrm>
            <a:off x="-6191842" y="5385311"/>
            <a:ext cx="0" cy="864000"/>
          </a:xfrm>
          <a:prstGeom prst="straightConnector1">
            <a:avLst/>
          </a:prstGeom>
          <a:noFill/>
          <a:ln cap="flat" cmpd="sng" w="38100">
            <a:solidFill>
              <a:srgbClr val="4285F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1" name="Google Shape;131;p20"/>
          <p:cNvCxnSpPr/>
          <p:nvPr/>
        </p:nvCxnSpPr>
        <p:spPr>
          <a:xfrm>
            <a:off x="-3776784" y="5923467"/>
            <a:ext cx="0" cy="380400"/>
          </a:xfrm>
          <a:prstGeom prst="straightConnector1">
            <a:avLst/>
          </a:prstGeom>
          <a:noFill/>
          <a:ln cap="flat" cmpd="sng" w="38100">
            <a:solidFill>
              <a:srgbClr val="E0732E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32" name="Google Shape;132;p20"/>
          <p:cNvSpPr/>
          <p:nvPr/>
        </p:nvSpPr>
        <p:spPr>
          <a:xfrm rot="10800000">
            <a:off x="-860300" y="2310025"/>
            <a:ext cx="494100" cy="522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Google Shape;137;p21"/>
          <p:cNvGraphicFramePr/>
          <p:nvPr/>
        </p:nvGraphicFramePr>
        <p:xfrm>
          <a:off x="334124" y="114807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{FC76EC90-9606-4CD7-A370-07D14C4CB41F}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八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切結書 </a:t>
                      </a:r>
                      <a:r>
                        <a:rPr lang="zh-TW" sz="14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(可另行掃描貼上或直接於本頁填寫)</a:t>
                      </a:r>
                      <a:endParaRPr sz="18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切結書</a:t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ＯＯＯＯＯＯＯＯＯ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(以下稱本公司) 申請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縣政府辦理「202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6臺東獎勵旅遊及度假會議計畫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」，所檢附內容一切屬實，如有虛報、浮報或有申請文件不實等情事，本公司同意歸還已領取之全數獎勵金，並負一切法律責任，特此切結為憑。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此致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公司名稱：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負責人或代表人：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公司地址： 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中華民國  11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年 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38" name="Google Shape;138;p21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39" name="Google Shape;139;p21"/>
          <p:cNvSpPr txBox="1"/>
          <p:nvPr/>
        </p:nvSpPr>
        <p:spPr>
          <a:xfrm>
            <a:off x="-5235318" y="3474196"/>
            <a:ext cx="49848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填寫完成後，請於本ppt點擊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【檔案】&gt;【另存新檔】</a:t>
            </a:r>
            <a:endParaRPr sz="14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b="1" lang="zh-TW" sz="2400">
                <a:solidFill>
                  <a:srgbClr val="FF0000"/>
                </a:solidFill>
              </a:rPr>
              <a:t>檔案格式選擇【PDF】</a:t>
            </a:r>
            <a:r>
              <a:rPr lang="zh-TW" sz="2400">
                <a:solidFill>
                  <a:srgbClr val="0432FF"/>
                </a:solidFill>
              </a:rPr>
              <a:t> &gt;【儲存】</a:t>
            </a:r>
            <a:endParaRPr b="1" sz="24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lang="zh-TW" sz="2400">
                <a:solidFill>
                  <a:srgbClr val="FF0000"/>
                </a:solidFill>
              </a:rPr>
              <a:t>檔名：ＯＯＯ旅行社＿2026</a:t>
            </a:r>
            <a:r>
              <a:rPr lang="zh-TW" sz="2400">
                <a:solidFill>
                  <a:srgbClr val="FF0000"/>
                </a:solidFill>
              </a:rPr>
              <a:t>臺東獎勵旅遊及度假會議計畫</a:t>
            </a:r>
            <a:endParaRPr sz="1400"/>
          </a:p>
        </p:txBody>
      </p:sp>
      <p:sp>
        <p:nvSpPr>
          <p:cNvPr id="140" name="Google Shape;140;p21"/>
          <p:cNvSpPr txBox="1"/>
          <p:nvPr/>
        </p:nvSpPr>
        <p:spPr>
          <a:xfrm>
            <a:off x="4086593" y="5808046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5967666" y="593014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42" name="Google Shape;142;p21"/>
          <p:cNvSpPr/>
          <p:nvPr/>
        </p:nvSpPr>
        <p:spPr>
          <a:xfrm>
            <a:off x="4195596" y="6237903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43" name="Google Shape;143;p21"/>
          <p:cNvSpPr/>
          <p:nvPr/>
        </p:nvSpPr>
        <p:spPr>
          <a:xfrm>
            <a:off x="6114250" y="638983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