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692000" cx="7560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70DF52-453B-4915-86C9-809B9B0B4328}">
  <a:tblStyle styleId="{C170DF52-453B-4915-86C9-809B9B0B4328}" styleName="Table_0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fill>
          <a:solidFill>
            <a:srgbClr val="CAD1D8"/>
          </a:solidFill>
        </a:fill>
      </a:tcStyle>
    </a:band1H>
    <a:band2H>
      <a:tcTxStyle/>
    </a:band2H>
    <a:band1V>
      <a:tcTxStyle/>
      <a:tcStyle>
        <a:fill>
          <a:solidFill>
            <a:srgbClr val="CAD1D8"/>
          </a:solidFill>
        </a:fill>
      </a:tcStyle>
    </a:band1V>
    <a:band2V>
      <a:tcTxStyle/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34C413DE-A43B-4BFD-A565-A6D6FDFAADAF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B6F0BC2-41BD-4349-95CB-45703C72EC41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292B64F-79A8-449F-BC8D-BAF556AC8A9C}" styleName="Table_3">
    <a:wholeTbl>
      <a:tcTxStyle b="off" i="off">
        <a:font>
          <a:latin typeface="Aptos"/>
          <a:ea typeface="Aptos"/>
          <a:cs typeface="Aptos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9EC"/>
          </a:solidFill>
        </a:fill>
      </a:tcStyle>
    </a:wholeTbl>
    <a:band1H>
      <a:tcTxStyle b="off" i="off"/>
      <a:tcStyle>
        <a:fill>
          <a:solidFill>
            <a:srgbClr val="CAD1D8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D1D8"/>
          </a:solidFill>
        </a:fill>
      </a:tcStyle>
    </a:band1V>
    <a:band2V>
      <a:tcTxStyle b="off" i="off"/>
    </a:band2V>
    <a:lastCol>
      <a:tcTxStyle b="on" i="off">
        <a:font>
          <a:latin typeface="Aptos"/>
          <a:ea typeface="Aptos"/>
          <a:cs typeface="Aptos"/>
        </a:font>
        <a:srgbClr val="FFFFFF"/>
      </a:tcTxStyle>
      <a:tcStyle>
        <a:fill>
          <a:solidFill>
            <a:srgbClr val="4285F4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rgbClr val="FFFFFF"/>
      </a:tcTxStyle>
      <a:tcStyle>
        <a:fill>
          <a:solidFill>
            <a:srgbClr val="4285F4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4285F4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ptos"/>
          <a:ea typeface="Aptos"/>
          <a:cs typeface="Aptos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4285F4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e293d1ffa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32e293d1ffa_0_139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e293d1ffa_0_1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32e293d1ffa_0_168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2e293d1ffa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32e293d1ffa_0_174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e293d1ffa_0_1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2e293d1ffa_0_186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bd72be11a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g3bd72be11a6_0_0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e293d1ffa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g32e293d1ffa_0_146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bce9e63006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3bce9e63006_0_23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2e293d1ffa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32e293d1ffa_0_152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2e293d1ffa_0_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2e293d1ffa_0_158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bce9e63006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3bce9e63006_0_31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bce9e63006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3bce9e63006_0_38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2e293d1ffa_0_1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32e293d1ffa_0_163:notes"/>
          <p:cNvSpPr/>
          <p:nvPr>
            <p:ph idx="2" type="sldImg"/>
          </p:nvPr>
        </p:nvSpPr>
        <p:spPr>
          <a:xfrm>
            <a:off x="2338362" y="1143000"/>
            <a:ext cx="21813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50" name="Google Shape;50;p12"/>
          <p:cNvSpPr/>
          <p:nvPr/>
        </p:nvSpPr>
        <p:spPr>
          <a:xfrm>
            <a:off x="-62750" y="-42748"/>
            <a:ext cx="7640997" cy="905278"/>
          </a:xfrm>
          <a:prstGeom prst="rect">
            <a:avLst/>
          </a:prstGeom>
          <a:solidFill>
            <a:srgbClr val="0097A7"/>
          </a:solidFill>
          <a:ln cap="flat" cmpd="sng" w="9525">
            <a:solidFill>
              <a:srgbClr val="0097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12"/>
          <p:cNvSpPr/>
          <p:nvPr/>
        </p:nvSpPr>
        <p:spPr>
          <a:xfrm>
            <a:off x="4247975" y="469675"/>
            <a:ext cx="1632541" cy="250128"/>
          </a:xfrm>
          <a:prstGeom prst="roundRect">
            <a:avLst>
              <a:gd fmla="val 50000" name="adj"/>
            </a:avLst>
          </a:prstGeom>
          <a:solidFill>
            <a:srgbClr val="25252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FFFFFF"/>
                </a:solidFill>
              </a:rPr>
              <a:t>      </a:t>
            </a:r>
            <a:r>
              <a:rPr lang="zh-TW" sz="1200">
                <a:solidFill>
                  <a:srgbClr val="FFFFFF"/>
                </a:solidFill>
              </a:rPr>
              <a:t>國</a:t>
            </a:r>
            <a:r>
              <a:rPr lang="zh-TW" sz="1200">
                <a:solidFill>
                  <a:srgbClr val="FFFFFF"/>
                </a:solidFill>
              </a:rPr>
              <a:t>內</a:t>
            </a:r>
            <a:r>
              <a:rPr lang="zh-TW" sz="1200">
                <a:solidFill>
                  <a:srgbClr val="FFFFFF"/>
                </a:solidFill>
              </a:rPr>
              <a:t>團遊獎勵</a:t>
            </a:r>
            <a:endParaRPr sz="500">
              <a:solidFill>
                <a:srgbClr val="FFFFFF"/>
              </a:solidFill>
            </a:endParaRPr>
          </a:p>
        </p:txBody>
      </p:sp>
      <p:sp>
        <p:nvSpPr>
          <p:cNvPr id="52" name="Google Shape;52;p12"/>
          <p:cNvSpPr/>
          <p:nvPr/>
        </p:nvSpPr>
        <p:spPr>
          <a:xfrm rot="5400000">
            <a:off x="4401420" y="557596"/>
            <a:ext cx="106721" cy="74274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" name="Google Shape;53;p12" title="fsdfddfdsdfsdfff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39552">
            <a:off x="6088124" y="277747"/>
            <a:ext cx="1551631" cy="692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2" title="2026 台東一遊未盡-06_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850" y="32225"/>
            <a:ext cx="2621870" cy="75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2" title="熱氣球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95999">
            <a:off x="6791499" y="193"/>
            <a:ext cx="1203727" cy="601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Google Shape;60;p13"/>
          <p:cNvGraphicFramePr/>
          <p:nvPr/>
        </p:nvGraphicFramePr>
        <p:xfrm>
          <a:off x="574020" y="21130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{C170DF52-453B-4915-86C9-809B9B0B4328}</a:tableStyleId>
              </a:tblPr>
              <a:tblGrid>
                <a:gridCol w="3206000"/>
                <a:gridCol w="3206000"/>
              </a:tblGrid>
              <a:tr h="21408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ＯＯＯＯ旅行社</a:t>
                      </a:r>
                      <a:endParaRPr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 hMerge="1"/>
              </a:tr>
              <a:tr h="5020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本案旅遊性質</a:t>
                      </a:r>
                      <a:endParaRPr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2D5"/>
                    </a:solidFill>
                  </a:tcPr>
                </a:tc>
                <a:tc hMerge="1"/>
              </a:tr>
              <a:tr h="12939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7F7F7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(請於左方欄位選擇後貼上文字)</a:t>
                      </a:r>
                      <a:endParaRPr sz="2000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1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最後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出團日</a:t>
                      </a:r>
                      <a:endParaRPr sz="2000" u="none" cap="none" strike="noStrike">
                        <a:solidFill>
                          <a:srgbClr val="7F7F7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2D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申請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時間</a:t>
                      </a:r>
                      <a:endParaRPr sz="1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AE2D5"/>
                    </a:solidFill>
                  </a:tcPr>
                </a:tc>
              </a:tr>
              <a:tr h="122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115 /____ /____</a:t>
                      </a:r>
                      <a:endParaRPr sz="2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20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115 /____ /____</a:t>
                      </a:r>
                      <a:endParaRPr sz="200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61" name="Google Shape;61;p1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-6921736" y="761807"/>
            <a:ext cx="54681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3200">
                <a:solidFill>
                  <a:srgbClr val="FF0000"/>
                </a:solidFill>
              </a:rPr>
              <a:t>注意！！</a:t>
            </a:r>
            <a:endParaRPr b="1"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0000"/>
                </a:solidFill>
              </a:rPr>
              <a:t>請勿任意更動頁面順序，</a:t>
            </a:r>
            <a:endParaRPr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0000"/>
                </a:solidFill>
              </a:rPr>
              <a:t>請依照本檔案順序進行張貼</a:t>
            </a:r>
            <a:endParaRPr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0000"/>
                </a:solidFill>
              </a:rPr>
              <a:t>如任意更動將會退件要求</a:t>
            </a:r>
            <a:endParaRPr sz="32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>
                <a:solidFill>
                  <a:srgbClr val="FF0000"/>
                </a:solidFill>
              </a:rPr>
              <a:t>重新上傳，敬請配合，謝謝！</a:t>
            </a:r>
            <a:endParaRPr sz="1400"/>
          </a:p>
        </p:txBody>
      </p:sp>
      <p:pic>
        <p:nvPicPr>
          <p:cNvPr descr="臺東縣政府- 維基百科，自由的百科全書"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9701" y="9693788"/>
            <a:ext cx="596325" cy="5619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574025" y="7819125"/>
            <a:ext cx="6411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dk1"/>
                </a:solidFill>
              </a:rPr>
              <a:t>註：如本次出遊時間為115/03/01-03/07，則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FF0000"/>
                </a:solidFill>
              </a:rPr>
              <a:t>最後出團日為 03/07，受理時間 03/08 ~ 03/17。</a:t>
            </a:r>
            <a:endParaRPr b="1" sz="1600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600">
                <a:solidFill>
                  <a:srgbClr val="FF0000"/>
                </a:solidFill>
              </a:rPr>
              <a:t>所有案件最後受理及補正時間：115/12/05。</a:t>
            </a:r>
            <a:endParaRPr b="1" sz="1600">
              <a:solidFill>
                <a:srgbClr val="FF0000"/>
              </a:solidFill>
            </a:endParaRPr>
          </a:p>
        </p:txBody>
      </p:sp>
      <p:graphicFrame>
        <p:nvGraphicFramePr>
          <p:cNvPr id="65" name="Google Shape;65;p13"/>
          <p:cNvGraphicFramePr/>
          <p:nvPr/>
        </p:nvGraphicFramePr>
        <p:xfrm>
          <a:off x="-6886525" y="4906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{34C413DE-A43B-4BFD-A565-A6D6FDFAADAF}</a:tableStyleId>
              </a:tblPr>
              <a:tblGrid>
                <a:gridCol w="6700975"/>
              </a:tblGrid>
              <a:tr h="7043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/>
                        <a:t>  </a:t>
                      </a:r>
                      <a:r>
                        <a:rPr b="1" lang="zh-TW" sz="1800"/>
                        <a:t>國內</a:t>
                      </a:r>
                      <a:r>
                        <a:rPr b="1" lang="zh-TW" sz="1800"/>
                        <a:t>團遊-</a:t>
                      </a:r>
                      <a:r>
                        <a:rPr b="1" lang="zh-TW" sz="1800">
                          <a:solidFill>
                            <a:schemeClr val="dk1"/>
                          </a:solidFill>
                        </a:rPr>
                        <a:t>企業團遊</a:t>
                      </a:r>
                      <a:r>
                        <a:rPr b="1" lang="zh-TW" sz="1800"/>
                        <a:t> </a:t>
                      </a:r>
                      <a:r>
                        <a:rPr lang="zh-TW" sz="1600"/>
                        <a:t>(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6位以上、連住5晚以上、體驗「臺東慢旅」行程</a:t>
                      </a:r>
                      <a:r>
                        <a:rPr lang="zh-TW" sz="1600">
                          <a:solidFill>
                            <a:schemeClr val="dk1"/>
                          </a:solidFill>
                        </a:rPr>
                        <a:t>)</a:t>
                      </a:r>
                      <a:endParaRPr sz="16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9999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Google Shape;139;p22"/>
          <p:cNvGraphicFramePr/>
          <p:nvPr/>
        </p:nvGraphicFramePr>
        <p:xfrm>
          <a:off x="334124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{C170DF52-453B-4915-86C9-809B9B0B4328}</a:tableStyleId>
              </a:tblPr>
              <a:tblGrid>
                <a:gridCol w="6891750"/>
              </a:tblGrid>
              <a:tr h="46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七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金融機構存摺封面影本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8664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40" name="Google Shape;140;p2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888085" y="2408891"/>
            <a:ext cx="5784000" cy="32919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A5A5A5"/>
                </a:solidFill>
              </a:rPr>
              <a:t>請提供</a:t>
            </a:r>
            <a:r>
              <a:rPr lang="zh-TW" sz="2400">
                <a:solidFill>
                  <a:srgbClr val="A5A5A5"/>
                </a:solidFill>
              </a:rPr>
              <a:t>旅行社</a:t>
            </a:r>
            <a:endParaRPr sz="2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A5A5A5"/>
                </a:solidFill>
              </a:rPr>
              <a:t>公司之帳戶</a:t>
            </a:r>
            <a:endParaRPr sz="2400">
              <a:solidFill>
                <a:srgbClr val="A5A5A5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 txBox="1"/>
          <p:nvPr/>
        </p:nvSpPr>
        <p:spPr>
          <a:xfrm>
            <a:off x="371380" y="9488875"/>
            <a:ext cx="2576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chemeClr val="dk1"/>
                </a:solidFill>
              </a:rPr>
              <a:t>此致      </a:t>
            </a:r>
            <a:r>
              <a:rPr b="1" lang="zh-TW">
                <a:solidFill>
                  <a:schemeClr val="dk1"/>
                </a:solidFill>
              </a:rPr>
              <a:t>臺東</a:t>
            </a:r>
            <a:r>
              <a:rPr b="1" lang="zh-TW" sz="1400">
                <a:solidFill>
                  <a:schemeClr val="dk1"/>
                </a:solidFill>
              </a:rPr>
              <a:t>縣政府</a:t>
            </a:r>
            <a:endParaRPr sz="1400"/>
          </a:p>
        </p:txBody>
      </p:sp>
      <p:sp>
        <p:nvSpPr>
          <p:cNvPr id="147" name="Google Shape;147;p23"/>
          <p:cNvSpPr txBox="1"/>
          <p:nvPr/>
        </p:nvSpPr>
        <p:spPr>
          <a:xfrm>
            <a:off x="371366" y="9898380"/>
            <a:ext cx="3057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zh-TW" sz="1400">
                <a:solidFill>
                  <a:schemeClr val="dk1"/>
                </a:solidFill>
              </a:rPr>
              <a:t>申請公司：</a:t>
            </a:r>
            <a:endParaRPr sz="1400"/>
          </a:p>
        </p:txBody>
      </p:sp>
      <p:sp>
        <p:nvSpPr>
          <p:cNvPr id="148" name="Google Shape;148;p23"/>
          <p:cNvSpPr txBox="1"/>
          <p:nvPr/>
        </p:nvSpPr>
        <p:spPr>
          <a:xfrm>
            <a:off x="3428744" y="9404741"/>
            <a:ext cx="1082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旅行社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總公司章：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5777426" y="9388256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負責人章：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50" name="Google Shape;150;p23"/>
          <p:cNvSpPr/>
          <p:nvPr/>
        </p:nvSpPr>
        <p:spPr>
          <a:xfrm>
            <a:off x="4461770" y="9447861"/>
            <a:ext cx="1134000" cy="11340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蓋原登記</a:t>
            </a:r>
            <a:endParaRPr sz="1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sp>
        <p:nvSpPr>
          <p:cNvPr id="151" name="Google Shape;151;p23"/>
          <p:cNvSpPr/>
          <p:nvPr/>
        </p:nvSpPr>
        <p:spPr>
          <a:xfrm>
            <a:off x="6029745" y="9736395"/>
            <a:ext cx="830100" cy="8301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蓋原登記</a:t>
            </a:r>
            <a:endParaRPr sz="12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graphicFrame>
        <p:nvGraphicFramePr>
          <p:cNvPr id="153" name="Google Shape;153;p23"/>
          <p:cNvGraphicFramePr/>
          <p:nvPr/>
        </p:nvGraphicFramePr>
        <p:xfrm>
          <a:off x="284737" y="135177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{34C413DE-A43B-4BFD-A565-A6D6FDFAADAF}</a:tableStyleId>
              </a:tblPr>
              <a:tblGrid>
                <a:gridCol w="402275"/>
                <a:gridCol w="382900"/>
                <a:gridCol w="1522025"/>
                <a:gridCol w="2234225"/>
                <a:gridCol w="208300"/>
                <a:gridCol w="921575"/>
                <a:gridCol w="149975"/>
                <a:gridCol w="1169275"/>
              </a:tblGrid>
              <a:tr h="366250">
                <a:tc row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zh-TW" sz="1400" u="none" cap="none" strike="noStrike">
                          <a:solidFill>
                            <a:schemeClr val="lt1"/>
                          </a:solidFill>
                        </a:rPr>
                        <a:t>旅行社資料</a:t>
                      </a:r>
                      <a:endParaRPr b="1"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zh-TW" sz="1400" u="none" cap="none" strike="noStrike">
                          <a:solidFill>
                            <a:schemeClr val="dk1"/>
                          </a:solidFill>
                        </a:rPr>
                        <a:t>公司名稱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93987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0" lang="zh-TW" sz="1400" u="none" cap="none" strike="noStrike">
                          <a:solidFill>
                            <a:srgbClr val="000000"/>
                          </a:solidFill>
                        </a:rPr>
                        <a:t>負責人</a:t>
                      </a:r>
                      <a:endParaRPr i="0"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24735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統一編號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聯絡電話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36625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營業登記地址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36625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活動負責部門/分公司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聯絡電話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6625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聯絡人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傳真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39325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zh-TW" sz="1400" u="none" cap="none" strike="noStrike">
                          <a:solidFill>
                            <a:schemeClr val="dk1"/>
                          </a:solidFill>
                        </a:rPr>
                        <a:t>團費每人(元)</a:t>
                      </a:r>
                      <a:endParaRPr sz="14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團員總消費金額(元)</a:t>
                      </a:r>
                      <a:endParaRPr sz="1500" u="none" cap="none" strike="noStrike"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366550"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b="1" lang="zh-TW" sz="1400" u="none" cap="none" strike="noStrike">
                          <a:solidFill>
                            <a:schemeClr val="lt1"/>
                          </a:solidFill>
                        </a:rPr>
                        <a:t>獎勵金及人數統計</a:t>
                      </a:r>
                      <a:endParaRPr sz="14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434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帶團人數</a:t>
                      </a:r>
                      <a:r>
                        <a:rPr lang="zh-TW" sz="1400" u="none" cap="none" strike="noStrike"/>
                        <a:t>(人)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36655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zh-TW" sz="1400" u="none" cap="none" strike="noStrike"/>
                        <a:t>臺東住宿天數(晚)</a:t>
                      </a:r>
                      <a:endParaRPr sz="12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36655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zh-TW" sz="1400" u="none" cap="none" strike="noStrike"/>
                        <a:t>選擇</a:t>
                      </a: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獎勵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36655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Microsoft JhengHei"/>
                        <a:buNone/>
                      </a:pP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備註</a:t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</a:tr>
              <a:tr h="472200">
                <a:tc v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申請總</a:t>
                      </a:r>
                      <a:r>
                        <a:rPr lang="zh-TW"/>
                        <a:t>獎勵</a:t>
                      </a:r>
                      <a:r>
                        <a:rPr lang="zh-TW" sz="1400" u="none" cap="none" strike="noStrike">
                          <a:solidFill>
                            <a:srgbClr val="000000"/>
                          </a:solidFill>
                        </a:rPr>
                        <a:t>金額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zh-TW" sz="1200" u="sng" cap="none" strike="noStrike">
                          <a:solidFill>
                            <a:srgbClr val="000000"/>
                          </a:solidFill>
                        </a:rPr>
                        <a:t>新台幣</a:t>
                      </a:r>
                      <a:r>
                        <a:rPr lang="zh-TW" sz="1200" u="sng"/>
                        <a:t>                         </a:t>
                      </a:r>
                      <a:r>
                        <a:rPr lang="zh-TW" sz="1200" u="sng" cap="none" strike="noStrike">
                          <a:solidFill>
                            <a:srgbClr val="000000"/>
                          </a:solidFill>
                        </a:rPr>
                        <a:t>元</a:t>
                      </a:r>
                      <a:endParaRPr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181"/>
                    </a:solidFill>
                  </a:tcPr>
                </a:tc>
                <a:tc hMerge="1"/>
                <a:tc hMerge="1"/>
                <a:tc hMerge="1"/>
                <a:tc hMerge="1"/>
              </a:tr>
              <a:tr h="332900"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</a:rPr>
                        <a:t>完成請打Ｖ</a:t>
                      </a:r>
                      <a:endParaRPr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73125">
                <a:tc rowSpan="9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500"/>
                        <a:t>檢附資料確認</a:t>
                      </a:r>
                      <a:endParaRPr b="1" sz="15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(一)</a:t>
                      </a:r>
                      <a:r>
                        <a:rPr lang="zh-TW" sz="1200"/>
                        <a:t>公司團體旅遊證明（限單一公司組團，不得與其他公司合併拼團）</a:t>
                      </a:r>
                      <a:endParaRPr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3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(二)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</a:rPr>
                        <a:t>實際出團行程表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3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(三)台東慢旅一日遊 相關單據 / 收據 / 發票</a:t>
                      </a:r>
                      <a:endParaRPr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3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(四)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</a:rPr>
                        <a:t>團員旅遊保險單據含名冊影本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3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(五)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</a:rPr>
                        <a:t>旅宿業開立之住宿發票或收據影本</a:t>
                      </a:r>
                      <a:r>
                        <a:rPr lang="zh-TW" sz="1200"/>
                        <a:t>(連續五晚)</a:t>
                      </a:r>
                      <a:endParaRPr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3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(六)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</a:rPr>
                        <a:t>合法旅行社執照影本</a:t>
                      </a:r>
                      <a:endParaRPr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3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(七)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</a:rPr>
                        <a:t>總公司銀行帳戶金融機構存摺封面影本</a:t>
                      </a:r>
                      <a:endParaRPr sz="12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3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(八)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</a:rPr>
                        <a:t>獎勵金撥付申請表(需總公司用印)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  <a:tr h="3731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6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Microsoft JhengHei"/>
                        <a:buNone/>
                      </a:pPr>
                      <a:r>
                        <a:rPr lang="zh-TW" sz="1200">
                          <a:solidFill>
                            <a:schemeClr val="dk1"/>
                          </a:solidFill>
                        </a:rPr>
                        <a:t>(九)</a:t>
                      </a:r>
                      <a:r>
                        <a:rPr lang="zh-TW" sz="1200" u="none" cap="none" strike="noStrike">
                          <a:solidFill>
                            <a:srgbClr val="000000"/>
                          </a:solidFill>
                        </a:rPr>
                        <a:t>切結書(需總公司用印)</a:t>
                      </a:r>
                      <a:endParaRPr sz="1400" u="none" cap="none" strike="noStrike"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154" name="Google Shape;154;p23"/>
          <p:cNvSpPr txBox="1"/>
          <p:nvPr/>
        </p:nvSpPr>
        <p:spPr>
          <a:xfrm>
            <a:off x="288657" y="915142"/>
            <a:ext cx="7362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zh-TW" sz="1600" u="none" cap="none" strike="noStrike">
                <a:solidFill>
                  <a:srgbClr val="000000"/>
                </a:solidFill>
              </a:rPr>
              <a:t>(</a:t>
            </a:r>
            <a:r>
              <a:rPr b="1" lang="zh-TW" sz="1600"/>
              <a:t>八</a:t>
            </a:r>
            <a:r>
              <a:rPr b="1" i="0" lang="zh-TW" sz="1600" u="none" cap="none" strike="noStrike">
                <a:solidFill>
                  <a:srgbClr val="000000"/>
                </a:solidFill>
              </a:rPr>
              <a:t>) 獎勵金撥付申請表(需</a:t>
            </a:r>
            <a:r>
              <a:rPr b="1" lang="zh-TW" sz="1600"/>
              <a:t>旅行社</a:t>
            </a:r>
            <a:r>
              <a:rPr b="1" i="0" lang="zh-TW" sz="1600" u="none" cap="none" strike="noStrike">
                <a:solidFill>
                  <a:srgbClr val="000000"/>
                </a:solidFill>
              </a:rPr>
              <a:t>總公司用印)</a:t>
            </a:r>
            <a:endParaRPr b="1" i="0" sz="1600" u="none" cap="none" strike="noStrike">
              <a:solidFill>
                <a:srgbClr val="000000"/>
              </a:solidFill>
            </a:endParaRPr>
          </a:p>
        </p:txBody>
      </p:sp>
      <p:graphicFrame>
        <p:nvGraphicFramePr>
          <p:cNvPr id="155" name="Google Shape;155;p23"/>
          <p:cNvGraphicFramePr/>
          <p:nvPr/>
        </p:nvGraphicFramePr>
        <p:xfrm>
          <a:off x="-7577924" y="584168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{3292B64F-79A8-449F-BC8D-BAF556AC8A9C}</a:tableStyleId>
              </a:tblPr>
              <a:tblGrid>
                <a:gridCol w="2695675"/>
                <a:gridCol w="2426650"/>
                <a:gridCol w="20670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獎勵項目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獎勵金額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出團、受理時間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62626"/>
                    </a:solidFill>
                  </a:tcPr>
                </a:tc>
              </a:tr>
              <a:tr h="19494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國內團遊</a:t>
                      </a:r>
                      <a:endParaRPr b="1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zh-TW" sz="18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企業員工方案</a:t>
                      </a:r>
                      <a:endParaRPr b="1" sz="18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國內企業團體旅遊6人(含)以上（不含司機、導遊、非本國籍人士）,5晚以上,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體驗「臺東慢旅」一日遊行程)</a:t>
                      </a:r>
                      <a:endParaRPr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9050" marB="19050" marR="28575" marL="28575" anchor="ctr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>
                          <a:latin typeface="Arial"/>
                          <a:ea typeface="Arial"/>
                          <a:cs typeface="Arial"/>
                          <a:sym typeface="Arial"/>
                        </a:rPr>
                        <a:t>45,000</a:t>
                      </a:r>
                      <a:endParaRPr i="0" sz="14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zh-TW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03/01-11/10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9050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Google Shape;160;p24"/>
          <p:cNvGraphicFramePr/>
          <p:nvPr/>
        </p:nvGraphicFramePr>
        <p:xfrm>
          <a:off x="334124" y="114807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{C170DF52-453B-4915-86C9-809B9B0B4328}</a:tableStyleId>
              </a:tblPr>
              <a:tblGrid>
                <a:gridCol w="6891750"/>
              </a:tblGrid>
              <a:tr h="468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九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切結書 </a:t>
                      </a:r>
                      <a:r>
                        <a:rPr lang="zh-TW" sz="14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(可另行掃描貼上或直接於本頁填寫)</a:t>
                      </a:r>
                      <a:endParaRPr sz="18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86645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切結書</a:t>
                      </a:r>
                      <a:endParaRPr b="1"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 u="sng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ＯＯＯＯＯＯＯＯＯ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(以下稱本公司) 申請</a:t>
                      </a: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臺東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縣政府辦理「202</a:t>
                      </a: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6臺東獎勵旅遊及度假會議計畫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」，所檢附內容一切屬實，如有虛報、浮報或有申請文件不實等情事，本公司同意歸還已領取之全數獎勵金，並負一切法律責任，特此切結為憑。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此致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臺東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縣政府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公司名稱：</a:t>
                      </a:r>
                      <a:endParaRPr b="1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負責人或代表人：</a:t>
                      </a:r>
                      <a:endParaRPr b="1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公司地址： </a:t>
                      </a:r>
                      <a:endParaRPr b="1"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190500" marR="0" rtl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中華民國  11</a:t>
                      </a: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年 </a:t>
                      </a: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月</a:t>
                      </a:r>
                      <a:r>
                        <a:rPr lang="zh-TW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</a:t>
                      </a:r>
                      <a:r>
                        <a:rPr lang="zh-TW" sz="1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日</a:t>
                      </a:r>
                      <a:endParaRPr sz="1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61" name="Google Shape;161;p2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62" name="Google Shape;162;p24"/>
          <p:cNvSpPr txBox="1"/>
          <p:nvPr/>
        </p:nvSpPr>
        <p:spPr>
          <a:xfrm>
            <a:off x="-5235318" y="3474196"/>
            <a:ext cx="4984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填寫完成後，請於本ppt點擊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【檔案】&gt;【另存新檔】</a:t>
            </a:r>
            <a:endParaRPr sz="1400"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&gt;</a:t>
            </a:r>
            <a:r>
              <a:rPr b="1" lang="zh-TW" sz="2400">
                <a:solidFill>
                  <a:srgbClr val="FF0000"/>
                </a:solidFill>
              </a:rPr>
              <a:t>檔案格式選擇【PDF】</a:t>
            </a:r>
            <a:r>
              <a:rPr lang="zh-TW" sz="2400">
                <a:solidFill>
                  <a:srgbClr val="0432FF"/>
                </a:solidFill>
              </a:rPr>
              <a:t> &gt;【儲存】</a:t>
            </a:r>
            <a:endParaRPr b="1" sz="2400">
              <a:solidFill>
                <a:srgbClr val="FF0000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&gt;</a:t>
            </a:r>
            <a:r>
              <a:rPr lang="zh-TW" sz="2400">
                <a:solidFill>
                  <a:srgbClr val="FF0000"/>
                </a:solidFill>
              </a:rPr>
              <a:t>檔名：ＯＯＯ旅行社＿2026</a:t>
            </a:r>
            <a:r>
              <a:rPr lang="zh-TW" sz="2400">
                <a:solidFill>
                  <a:srgbClr val="FF0000"/>
                </a:solidFill>
              </a:rPr>
              <a:t>臺東獎勵旅遊及度假會議計畫</a:t>
            </a:r>
            <a:endParaRPr sz="1400"/>
          </a:p>
        </p:txBody>
      </p:sp>
      <p:sp>
        <p:nvSpPr>
          <p:cNvPr id="163" name="Google Shape;163;p24"/>
          <p:cNvSpPr txBox="1"/>
          <p:nvPr/>
        </p:nvSpPr>
        <p:spPr>
          <a:xfrm>
            <a:off x="4086593" y="5808046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總公司章：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5967666" y="5930145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負責人章：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4195596" y="6237903"/>
            <a:ext cx="1134000" cy="11340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蓋原登記</a:t>
            </a:r>
            <a:endParaRPr sz="1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sp>
        <p:nvSpPr>
          <p:cNvPr id="166" name="Google Shape;166;p24"/>
          <p:cNvSpPr/>
          <p:nvPr/>
        </p:nvSpPr>
        <p:spPr>
          <a:xfrm>
            <a:off x="6114250" y="6389839"/>
            <a:ext cx="830100" cy="8301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蓋原登記</a:t>
            </a:r>
            <a:endParaRPr sz="12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" name="Google Shape;70;p14"/>
          <p:cNvGraphicFramePr/>
          <p:nvPr/>
        </p:nvGraphicFramePr>
        <p:xfrm>
          <a:off x="334122" y="104432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{C170DF52-453B-4915-86C9-809B9B0B4328}</a:tableStyleId>
              </a:tblPr>
              <a:tblGrid>
                <a:gridCol w="6891750"/>
              </a:tblGrid>
              <a:tr h="818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7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7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ㄧ</a:t>
                      </a:r>
                      <a:r>
                        <a:rPr lang="zh-TW" sz="17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r>
                        <a:rPr lang="zh-TW" sz="17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企業團體旅遊證明（限單一公司組團，不得與其他公司合併拼團）</a:t>
                      </a:r>
                      <a:endParaRPr sz="17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Char char="●"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公司名稱：＿＿＿＿＿＿</a:t>
                      </a:r>
                      <a:endParaRPr b="0" sz="13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Char char="●"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公司統編：＿＿＿＿＿＿</a:t>
                      </a:r>
                      <a:endParaRPr b="0" sz="13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Char char="●"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公司電話：＿＿＿＿＿＿</a:t>
                      </a:r>
                      <a:endParaRPr b="0" sz="13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11150" lvl="0" marL="45720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300"/>
                        <a:buFont typeface="Arial"/>
                        <a:buChar char="●"/>
                      </a:pPr>
                      <a:r>
                        <a:rPr b="0" lang="zh-TW" sz="13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此次出團公司員工 ＿＿＿ 位</a:t>
                      </a:r>
                      <a:endParaRPr b="0" sz="13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875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請貼於此欄</a:t>
                      </a:r>
                      <a:endParaRPr sz="32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(須包含</a:t>
                      </a:r>
                      <a:r>
                        <a:rPr lang="zh-TW" sz="20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此次出團</a:t>
                      </a: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團客(員工)</a:t>
                      </a:r>
                      <a:r>
                        <a:rPr lang="zh-TW" sz="20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之</a:t>
                      </a: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在職</a:t>
                      </a:r>
                      <a:r>
                        <a:rPr lang="zh-TW" sz="20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佐證</a:t>
                      </a: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-3532379" y="4346847"/>
            <a:ext cx="3532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如本頁面不足，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請於左側複製本投影片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進行新增</a:t>
            </a:r>
            <a:endParaRPr sz="2400">
              <a:solidFill>
                <a:srgbClr val="FF0000"/>
              </a:solidFill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428744" y="9278675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總公司章：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5777426" y="9262190"/>
            <a:ext cx="1082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dk1"/>
                </a:solidFill>
              </a:rPr>
              <a:t>負責人章：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4461770" y="9321794"/>
            <a:ext cx="1134000" cy="11340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蓋原登記</a:t>
            </a:r>
            <a:endParaRPr sz="14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sp>
        <p:nvSpPr>
          <p:cNvPr id="76" name="Google Shape;76;p14"/>
          <p:cNvSpPr/>
          <p:nvPr/>
        </p:nvSpPr>
        <p:spPr>
          <a:xfrm>
            <a:off x="6029745" y="9610329"/>
            <a:ext cx="830100" cy="830100"/>
          </a:xfrm>
          <a:prstGeom prst="rect">
            <a:avLst/>
          </a:prstGeom>
          <a:noFill/>
          <a:ln cap="flat" cmpd="sng" w="19050">
            <a:solidFill>
              <a:srgbClr val="A5A5A5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蓋原登記</a:t>
            </a:r>
            <a:endParaRPr sz="1200">
              <a:solidFill>
                <a:srgbClr val="A5A5A5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A5A5A5"/>
                </a:solidFill>
              </a:rPr>
              <a:t>印鑑章</a:t>
            </a:r>
            <a:endParaRPr sz="1400"/>
          </a:p>
        </p:txBody>
      </p:sp>
      <p:sp>
        <p:nvSpPr>
          <p:cNvPr id="77" name="Google Shape;77;p14"/>
          <p:cNvSpPr txBox="1"/>
          <p:nvPr/>
        </p:nvSpPr>
        <p:spPr>
          <a:xfrm>
            <a:off x="7975650" y="1044325"/>
            <a:ext cx="5509800" cy="62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1800">
                <a:solidFill>
                  <a:schemeClr val="dk2"/>
                </a:solidFill>
              </a:rPr>
              <a:t>一、符合資格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solidFill>
                  <a:schemeClr val="dk2"/>
                </a:solidFill>
              </a:rPr>
              <a:t>符合下列情形之一者，認定為單一公司：</a:t>
            </a:r>
            <a:br>
              <a:rPr lang="zh-TW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TW" sz="1800">
                <a:solidFill>
                  <a:schemeClr val="dk2"/>
                </a:solidFill>
              </a:rPr>
              <a:t>旅客皆隸屬同一公司，並可提出在職證明、名片或相關佐證文件。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TW" sz="1800">
                <a:solidFill>
                  <a:schemeClr val="dk2"/>
                </a:solidFill>
              </a:rPr>
              <a:t>同一法人統一編號之公司（含總公司及分公司）共同參與。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TW" sz="1800">
                <a:solidFill>
                  <a:schemeClr val="dk2"/>
                </a:solidFill>
              </a:rPr>
              <a:t>同一公司不同部門、分處或事業單位共同參與。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TW" sz="1800">
                <a:solidFill>
                  <a:schemeClr val="dk2"/>
                </a:solidFill>
              </a:rPr>
              <a:t>二、不符合資格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1800">
                <a:solidFill>
                  <a:schemeClr val="dk2"/>
                </a:solidFill>
              </a:rPr>
              <a:t>有下列情形之一者，不得認定為單一公司：</a:t>
            </a:r>
            <a:br>
              <a:rPr lang="zh-TW" sz="1800">
                <a:solidFill>
                  <a:schemeClr val="dk2"/>
                </a:solidFill>
              </a:rPr>
            </a:b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TW" sz="1800">
                <a:solidFill>
                  <a:schemeClr val="dk2"/>
                </a:solidFill>
              </a:rPr>
              <a:t>不同統一編號之公司合併報名。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TW" sz="1800">
                <a:solidFill>
                  <a:schemeClr val="dk2"/>
                </a:solidFill>
              </a:rPr>
              <a:t>多家公司員工混合組團。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TW" sz="1800">
                <a:solidFill>
                  <a:schemeClr val="dk2"/>
                </a:solidFill>
              </a:rPr>
              <a:t>協力廠商、客戶或關係企業員工共同參與。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zh-TW" sz="1800">
                <a:solidFill>
                  <a:schemeClr val="dk2"/>
                </a:solidFill>
              </a:rPr>
              <a:t>以公會、協會、社團或福委會名義組團（非單一公司法人），例如：</a:t>
            </a:r>
            <a:br>
              <a:rPr lang="zh-TW" sz="1800">
                <a:solidFill>
                  <a:schemeClr val="dk2"/>
                </a:solidFill>
              </a:rPr>
            </a:br>
            <a:r>
              <a:rPr lang="zh-TW" sz="1800">
                <a:solidFill>
                  <a:schemeClr val="dk2"/>
                </a:solidFill>
              </a:rPr>
              <a:t>- 產業公會會員聯合旅遊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</a:rPr>
              <a:t>- 商業同業公會組團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</a:rPr>
              <a:t>- 扶輪社、獅子會、青年商會等社團</a:t>
            </a:r>
            <a:endParaRPr sz="18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chemeClr val="dk2"/>
                </a:solidFill>
              </a:rPr>
              <a:t>- 公司福委會或青年商會、企業聯誼性質組織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Google Shape;82;p15"/>
          <p:cNvGraphicFramePr/>
          <p:nvPr/>
        </p:nvGraphicFramePr>
        <p:xfrm>
          <a:off x="312247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{C170DF52-453B-4915-86C9-809B9B0B4328}</a:tableStyleId>
              </a:tblPr>
              <a:tblGrid>
                <a:gridCol w="6891750"/>
              </a:tblGrid>
              <a:tr h="47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二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實際出團行程表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875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請貼於此欄</a:t>
                      </a:r>
                      <a:endParaRPr sz="32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(至少須包含行程名稱、日期、行程內容等)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83" name="Google Shape;83;p1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-3532379" y="4346847"/>
            <a:ext cx="3532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如本頁面不足，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請於左側複製本投影片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進行新增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6"/>
          <p:cNvGraphicFramePr/>
          <p:nvPr/>
        </p:nvGraphicFramePr>
        <p:xfrm>
          <a:off x="312247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{C170DF52-453B-4915-86C9-809B9B0B4328}</a:tableStyleId>
              </a:tblPr>
              <a:tblGrid>
                <a:gridCol w="6891750"/>
              </a:tblGrid>
              <a:tr h="4739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三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臺東慢旅一日遊 擇一檢附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相關單據</a:t>
                      </a:r>
                      <a:r>
                        <a:rPr lang="zh-TW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/ 收據 / 發票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875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2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請貼於此欄</a:t>
                      </a:r>
                      <a:endParaRPr sz="32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90" name="Google Shape;90;p1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1" name="Google Shape;91;p16"/>
          <p:cNvSpPr txBox="1"/>
          <p:nvPr/>
        </p:nvSpPr>
        <p:spPr>
          <a:xfrm>
            <a:off x="-3532379" y="4346847"/>
            <a:ext cx="3532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如本頁面不足，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請於左側複製本投影片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進行新增</a:t>
            </a:r>
            <a:endParaRPr sz="2400">
              <a:solidFill>
                <a:srgbClr val="FF0000"/>
              </a:solidFill>
            </a:endParaRPr>
          </a:p>
        </p:txBody>
      </p:sp>
      <p:graphicFrame>
        <p:nvGraphicFramePr>
          <p:cNvPr id="92" name="Google Shape;92;p16"/>
          <p:cNvGraphicFramePr/>
          <p:nvPr/>
        </p:nvGraphicFramePr>
        <p:xfrm>
          <a:off x="312250" y="1611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{AB6F0BC2-41BD-4349-95CB-45703C72EC41}</a:tableStyleId>
              </a:tblPr>
              <a:tblGrid>
                <a:gridCol w="2297250"/>
                <a:gridCol w="2297250"/>
                <a:gridCol w="2297250"/>
              </a:tblGrid>
              <a:tr h="5296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 </a:t>
                      </a:r>
                      <a:r>
                        <a:rPr lang="zh-TW"/>
                        <a:t>相關單據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E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 </a:t>
                      </a:r>
                      <a:r>
                        <a:rPr lang="zh-TW"/>
                        <a:t>收據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E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/>
                        <a:t> </a:t>
                      </a:r>
                      <a:r>
                        <a:rPr lang="zh-TW"/>
                        <a:t>發票</a:t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26262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1FEFF"/>
                    </a:solidFill>
                  </a:tcPr>
                </a:tc>
              </a:tr>
            </a:tbl>
          </a:graphicData>
        </a:graphic>
      </p:graphicFrame>
      <p:sp>
        <p:nvSpPr>
          <p:cNvPr id="93" name="Google Shape;93;p16"/>
          <p:cNvSpPr/>
          <p:nvPr/>
        </p:nvSpPr>
        <p:spPr>
          <a:xfrm>
            <a:off x="883550" y="1799775"/>
            <a:ext cx="168900" cy="16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6"/>
          <p:cNvSpPr/>
          <p:nvPr/>
        </p:nvSpPr>
        <p:spPr>
          <a:xfrm>
            <a:off x="3353925" y="1799775"/>
            <a:ext cx="168900" cy="16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/>
          <p:nvPr/>
        </p:nvSpPr>
        <p:spPr>
          <a:xfrm>
            <a:off x="5671775" y="1799775"/>
            <a:ext cx="168900" cy="16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" name="Google Shape;100;p17"/>
          <p:cNvGraphicFramePr/>
          <p:nvPr/>
        </p:nvGraphicFramePr>
        <p:xfrm>
          <a:off x="334124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{C170DF52-453B-4915-86C9-809B9B0B4328}</a:tableStyleId>
              </a:tblPr>
              <a:tblGrid>
                <a:gridCol w="6891750"/>
              </a:tblGrid>
              <a:tr h="473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四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團員旅遊保險單據含名冊(影本)</a:t>
                      </a:r>
                      <a:endParaRPr sz="18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8759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36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請貼於此欄</a:t>
                      </a:r>
                      <a:endParaRPr sz="36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需包含姓名、護照號碼、出生年用日，</a:t>
                      </a:r>
                      <a:endParaRPr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請使用電腦輸入列印，勿手寫資料，</a:t>
                      </a:r>
                      <a:endParaRPr sz="18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zh-TW" sz="1800" u="sng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須經保險公司核章，</a:t>
                      </a:r>
                      <a:endParaRPr b="1" sz="1800" u="sng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並請於影本</a:t>
                      </a:r>
                      <a:r>
                        <a:rPr b="1" lang="zh-TW" sz="1800" u="sng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加註「與正本相符」</a:t>
                      </a:r>
                      <a:endParaRPr b="1" sz="1800" u="sng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及加蓋獎勵金申請之</a:t>
                      </a:r>
                      <a:r>
                        <a:rPr b="1" lang="zh-TW" sz="1800" u="sng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旅行社店章或公司章。</a:t>
                      </a:r>
                      <a:endParaRPr b="1" sz="1800" u="sng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01" name="Google Shape;101;p1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-3532379" y="4346847"/>
            <a:ext cx="35325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頁面如不足，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請於左側複製本投影片</a:t>
            </a:r>
            <a:endParaRPr sz="2400">
              <a:solidFill>
                <a:srgbClr val="0432FF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432FF"/>
                </a:solidFill>
              </a:rPr>
              <a:t>進行新增</a:t>
            </a:r>
            <a:endParaRPr sz="2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" name="Google Shape;107;p18"/>
          <p:cNvGraphicFramePr/>
          <p:nvPr/>
        </p:nvGraphicFramePr>
        <p:xfrm>
          <a:off x="334124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{C170DF52-453B-4915-86C9-809B9B0B4328}</a:tableStyleId>
              </a:tblPr>
              <a:tblGrid>
                <a:gridCol w="6891750"/>
              </a:tblGrid>
              <a:tr h="473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五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旅宿業開立之住宿發票或收據影本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(連續五晚)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8759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請貼於此欄</a:t>
                      </a:r>
                      <a:endParaRPr sz="4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2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需填具完善以下資料</a:t>
                      </a:r>
                      <a:r>
                        <a:rPr lang="zh-TW" sz="24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入住日期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人數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加蓋「與正本相符章」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旅行社店章或公司章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08" name="Google Shape;108;p1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9" name="Google Shape;109;p18"/>
          <p:cNvSpPr/>
          <p:nvPr/>
        </p:nvSpPr>
        <p:spPr>
          <a:xfrm>
            <a:off x="1144800" y="2233075"/>
            <a:ext cx="5270400" cy="2635200"/>
          </a:xfrm>
          <a:prstGeom prst="rect">
            <a:avLst/>
          </a:prstGeom>
          <a:noFill/>
          <a:ln cap="flat" cmpd="sng" w="19050">
            <a:solidFill>
              <a:srgbClr val="7F7F7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住宿收據/發票</a:t>
            </a:r>
            <a:r>
              <a:rPr b="1" lang="zh-TW"/>
              <a:t>-1</a:t>
            </a:r>
            <a:endParaRPr b="1"/>
          </a:p>
        </p:txBody>
      </p:sp>
      <p:sp>
        <p:nvSpPr>
          <p:cNvPr id="110" name="Google Shape;110;p18"/>
          <p:cNvSpPr/>
          <p:nvPr/>
        </p:nvSpPr>
        <p:spPr>
          <a:xfrm>
            <a:off x="1144800" y="5454650"/>
            <a:ext cx="5270400" cy="26352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住宿收據/發票</a:t>
            </a:r>
            <a:r>
              <a:rPr b="1" lang="zh-TW">
                <a:solidFill>
                  <a:schemeClr val="dk1"/>
                </a:solidFill>
              </a:rPr>
              <a:t>-2</a:t>
            </a: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-6761975" y="3600800"/>
            <a:ext cx="63117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A5A5A5"/>
                </a:solidFill>
              </a:rPr>
              <a:t>請貼於此欄</a:t>
            </a:r>
            <a:endParaRPr sz="4400">
              <a:solidFill>
                <a:srgbClr val="A5A5A5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A5A5A5"/>
                </a:solidFill>
              </a:rPr>
              <a:t>(需填具完善以下資料)</a:t>
            </a:r>
            <a:endParaRPr sz="2400">
              <a:solidFill>
                <a:srgbClr val="A5A5A5"/>
              </a:solidFill>
            </a:endParaRPr>
          </a:p>
          <a:p>
            <a:pPr indent="-381000" lvl="0" marL="2501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Char char="●"/>
            </a:pPr>
            <a:r>
              <a:rPr lang="zh-TW" sz="2000">
                <a:solidFill>
                  <a:srgbClr val="A5A5A5"/>
                </a:solidFill>
              </a:rPr>
              <a:t>入住日期</a:t>
            </a:r>
            <a:endParaRPr sz="2000">
              <a:solidFill>
                <a:srgbClr val="A5A5A5"/>
              </a:solidFill>
            </a:endParaRPr>
          </a:p>
          <a:p>
            <a:pPr indent="-381000" lvl="0" marL="2501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Char char="●"/>
            </a:pPr>
            <a:r>
              <a:rPr lang="zh-TW" sz="2000">
                <a:solidFill>
                  <a:srgbClr val="A5A5A5"/>
                </a:solidFill>
              </a:rPr>
              <a:t>人數</a:t>
            </a:r>
            <a:endParaRPr sz="2000">
              <a:solidFill>
                <a:srgbClr val="A5A5A5"/>
              </a:solidFill>
            </a:endParaRPr>
          </a:p>
          <a:p>
            <a:pPr indent="-381000" lvl="0" marL="2501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Char char="●"/>
            </a:pPr>
            <a:r>
              <a:rPr lang="zh-TW" sz="2000">
                <a:solidFill>
                  <a:srgbClr val="A5A5A5"/>
                </a:solidFill>
              </a:rPr>
              <a:t>加蓋「與正本相符章」</a:t>
            </a:r>
            <a:endParaRPr sz="2000">
              <a:solidFill>
                <a:srgbClr val="A5A5A5"/>
              </a:solidFill>
            </a:endParaRPr>
          </a:p>
          <a:p>
            <a:pPr indent="-381000" lvl="0" marL="2501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Char char="●"/>
            </a:pPr>
            <a:r>
              <a:rPr lang="zh-TW" sz="2000">
                <a:solidFill>
                  <a:srgbClr val="A5A5A5"/>
                </a:solidFill>
              </a:rPr>
              <a:t>旅行社店章或公司章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" name="Google Shape;116;p19"/>
          <p:cNvGraphicFramePr/>
          <p:nvPr/>
        </p:nvGraphicFramePr>
        <p:xfrm>
          <a:off x="334124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{C170DF52-453B-4915-86C9-809B9B0B4328}</a:tableStyleId>
              </a:tblPr>
              <a:tblGrid>
                <a:gridCol w="6891750"/>
              </a:tblGrid>
              <a:tr h="473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五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旅宿業開立之住宿發票或收據影本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(連續五晚)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8759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請貼於此欄</a:t>
                      </a:r>
                      <a:endParaRPr sz="4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2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需填具完善以下資料</a:t>
                      </a:r>
                      <a:r>
                        <a:rPr lang="zh-TW" sz="24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入住日期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人數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加蓋「與正本相符章」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旅行社店章或公司章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1144800" y="2233075"/>
            <a:ext cx="5270400" cy="26352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住宿收據/發票</a:t>
            </a:r>
            <a:r>
              <a:rPr b="1" lang="zh-TW"/>
              <a:t>-3</a:t>
            </a:r>
            <a:endParaRPr b="1"/>
          </a:p>
        </p:txBody>
      </p:sp>
      <p:sp>
        <p:nvSpPr>
          <p:cNvPr id="119" name="Google Shape;119;p19"/>
          <p:cNvSpPr/>
          <p:nvPr/>
        </p:nvSpPr>
        <p:spPr>
          <a:xfrm>
            <a:off x="1144800" y="5454650"/>
            <a:ext cx="5270400" cy="26352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住宿收據/發票</a:t>
            </a:r>
            <a:r>
              <a:rPr b="1" lang="zh-TW"/>
              <a:t>-4</a:t>
            </a:r>
            <a:endParaRPr b="1"/>
          </a:p>
        </p:txBody>
      </p:sp>
      <p:sp>
        <p:nvSpPr>
          <p:cNvPr id="120" name="Google Shape;120;p19"/>
          <p:cNvSpPr txBox="1"/>
          <p:nvPr/>
        </p:nvSpPr>
        <p:spPr>
          <a:xfrm>
            <a:off x="-6761975" y="3600800"/>
            <a:ext cx="63117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A5A5A5"/>
                </a:solidFill>
              </a:rPr>
              <a:t>請貼於此欄</a:t>
            </a:r>
            <a:endParaRPr sz="4400">
              <a:solidFill>
                <a:srgbClr val="A5A5A5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A5A5A5"/>
                </a:solidFill>
              </a:rPr>
              <a:t>(需填具完善以下資料)</a:t>
            </a:r>
            <a:endParaRPr sz="2400">
              <a:solidFill>
                <a:srgbClr val="A5A5A5"/>
              </a:solidFill>
            </a:endParaRPr>
          </a:p>
          <a:p>
            <a:pPr indent="-381000" lvl="0" marL="2501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Char char="●"/>
            </a:pPr>
            <a:r>
              <a:rPr lang="zh-TW" sz="2000">
                <a:solidFill>
                  <a:srgbClr val="A5A5A5"/>
                </a:solidFill>
              </a:rPr>
              <a:t>入住日期</a:t>
            </a:r>
            <a:endParaRPr sz="2000">
              <a:solidFill>
                <a:srgbClr val="A5A5A5"/>
              </a:solidFill>
            </a:endParaRPr>
          </a:p>
          <a:p>
            <a:pPr indent="-381000" lvl="0" marL="2501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Char char="●"/>
            </a:pPr>
            <a:r>
              <a:rPr lang="zh-TW" sz="2000">
                <a:solidFill>
                  <a:srgbClr val="A5A5A5"/>
                </a:solidFill>
              </a:rPr>
              <a:t>人數</a:t>
            </a:r>
            <a:endParaRPr sz="2000">
              <a:solidFill>
                <a:srgbClr val="A5A5A5"/>
              </a:solidFill>
            </a:endParaRPr>
          </a:p>
          <a:p>
            <a:pPr indent="-381000" lvl="0" marL="2501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Char char="●"/>
            </a:pPr>
            <a:r>
              <a:rPr lang="zh-TW" sz="2000">
                <a:solidFill>
                  <a:srgbClr val="A5A5A5"/>
                </a:solidFill>
              </a:rPr>
              <a:t>加蓋「與正本相符章」</a:t>
            </a:r>
            <a:endParaRPr sz="2000">
              <a:solidFill>
                <a:srgbClr val="A5A5A5"/>
              </a:solidFill>
            </a:endParaRPr>
          </a:p>
          <a:p>
            <a:pPr indent="-381000" lvl="0" marL="2501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Char char="●"/>
            </a:pPr>
            <a:r>
              <a:rPr lang="zh-TW" sz="2000">
                <a:solidFill>
                  <a:srgbClr val="A5A5A5"/>
                </a:solidFill>
              </a:rPr>
              <a:t>旅行社店章或公司章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" name="Google Shape;125;p20"/>
          <p:cNvGraphicFramePr/>
          <p:nvPr/>
        </p:nvGraphicFramePr>
        <p:xfrm>
          <a:off x="334124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{C170DF52-453B-4915-86C9-809B9B0B4328}</a:tableStyleId>
              </a:tblPr>
              <a:tblGrid>
                <a:gridCol w="6891750"/>
              </a:tblGrid>
              <a:tr h="473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五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旅宿業開立之住宿發票或收據影本</a:t>
                      </a:r>
                      <a:r>
                        <a:rPr lang="zh-TW" sz="1800">
                          <a:latin typeface="Arial"/>
                          <a:ea typeface="Arial"/>
                          <a:cs typeface="Arial"/>
                          <a:sym typeface="Arial"/>
                        </a:rPr>
                        <a:t>(連續五晚)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87596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400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4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請貼於此欄</a:t>
                      </a:r>
                      <a:endParaRPr sz="4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24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2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需填具完善以下資料</a:t>
                      </a:r>
                      <a:r>
                        <a:rPr lang="zh-TW" sz="2400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入住日期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人數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加蓋「與正本相符章」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-381000" lvl="0" marL="250190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000"/>
                        <a:buChar char="●"/>
                      </a:pPr>
                      <a:r>
                        <a:rPr lang="zh-TW" sz="20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旅行社店章或公司章</a:t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27" name="Google Shape;127;p20"/>
          <p:cNvSpPr/>
          <p:nvPr/>
        </p:nvSpPr>
        <p:spPr>
          <a:xfrm>
            <a:off x="1144800" y="2233075"/>
            <a:ext cx="5270400" cy="2635200"/>
          </a:xfrm>
          <a:prstGeom prst="rect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住宿收據/發票</a:t>
            </a:r>
            <a:r>
              <a:rPr b="1" lang="zh-TW"/>
              <a:t>-5</a:t>
            </a:r>
            <a:endParaRPr b="1"/>
          </a:p>
        </p:txBody>
      </p:sp>
      <p:sp>
        <p:nvSpPr>
          <p:cNvPr id="128" name="Google Shape;128;p20"/>
          <p:cNvSpPr txBox="1"/>
          <p:nvPr/>
        </p:nvSpPr>
        <p:spPr>
          <a:xfrm>
            <a:off x="-6761975" y="3600800"/>
            <a:ext cx="63117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>
                <a:solidFill>
                  <a:srgbClr val="A5A5A5"/>
                </a:solidFill>
              </a:rPr>
              <a:t>請貼於此欄</a:t>
            </a:r>
            <a:endParaRPr sz="4400">
              <a:solidFill>
                <a:srgbClr val="A5A5A5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A5A5A5"/>
                </a:solidFill>
              </a:rPr>
              <a:t>(需填具完善以下資料)</a:t>
            </a:r>
            <a:endParaRPr sz="2400">
              <a:solidFill>
                <a:srgbClr val="A5A5A5"/>
              </a:solidFill>
            </a:endParaRPr>
          </a:p>
          <a:p>
            <a:pPr indent="-381000" lvl="0" marL="2501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Char char="●"/>
            </a:pPr>
            <a:r>
              <a:rPr lang="zh-TW" sz="2000">
                <a:solidFill>
                  <a:srgbClr val="A5A5A5"/>
                </a:solidFill>
              </a:rPr>
              <a:t>入住日期</a:t>
            </a:r>
            <a:endParaRPr sz="2000">
              <a:solidFill>
                <a:srgbClr val="A5A5A5"/>
              </a:solidFill>
            </a:endParaRPr>
          </a:p>
          <a:p>
            <a:pPr indent="-381000" lvl="0" marL="2501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Char char="●"/>
            </a:pPr>
            <a:r>
              <a:rPr lang="zh-TW" sz="2000">
                <a:solidFill>
                  <a:srgbClr val="A5A5A5"/>
                </a:solidFill>
              </a:rPr>
              <a:t>人數</a:t>
            </a:r>
            <a:endParaRPr sz="2000">
              <a:solidFill>
                <a:srgbClr val="A5A5A5"/>
              </a:solidFill>
            </a:endParaRPr>
          </a:p>
          <a:p>
            <a:pPr indent="-381000" lvl="0" marL="2501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Char char="●"/>
            </a:pPr>
            <a:r>
              <a:rPr lang="zh-TW" sz="2000">
                <a:solidFill>
                  <a:srgbClr val="A5A5A5"/>
                </a:solidFill>
              </a:rPr>
              <a:t>加蓋「與正本相符章」</a:t>
            </a:r>
            <a:endParaRPr sz="2000">
              <a:solidFill>
                <a:srgbClr val="A5A5A5"/>
              </a:solidFill>
            </a:endParaRPr>
          </a:p>
          <a:p>
            <a:pPr indent="-381000" lvl="0" marL="2501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Char char="●"/>
            </a:pPr>
            <a:r>
              <a:rPr lang="zh-TW" sz="2000">
                <a:solidFill>
                  <a:srgbClr val="A5A5A5"/>
                </a:solidFill>
              </a:rPr>
              <a:t>旅行社店章或公司章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p21"/>
          <p:cNvGraphicFramePr/>
          <p:nvPr/>
        </p:nvGraphicFramePr>
        <p:xfrm>
          <a:off x="334124" y="11372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{C170DF52-453B-4915-86C9-809B9B0B4328}</a:tableStyleId>
              </a:tblPr>
              <a:tblGrid>
                <a:gridCol w="6891750"/>
              </a:tblGrid>
              <a:tr h="4739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</a:t>
                      </a:r>
                      <a:r>
                        <a:rPr lang="zh-TW" sz="18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六</a:t>
                      </a:r>
                      <a:r>
                        <a:rPr lang="zh-TW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合法旅行社執照影本</a:t>
                      </a:r>
                      <a:endParaRPr sz="1400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</a:tr>
              <a:tr h="8759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此項必附，請將本文字刪除後</a:t>
                      </a:r>
                      <a:endParaRPr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u="none" cap="none" strike="noStrike">
                          <a:solidFill>
                            <a:srgbClr val="A5A5A5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將執照貼於此欄位</a:t>
                      </a:r>
                      <a:endParaRPr sz="24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 u="none" cap="none" strike="noStrike">
                        <a:solidFill>
                          <a:srgbClr val="A5A5A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