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8567952-E3EF-4C5F-A1BE-70FB55DBF64E}">
  <a:tblStyle styleId="{38567952-E3EF-4C5F-A1BE-70FB55DBF64E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32B7010A-B735-4022-A221-E9E284454496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76E3B1AF-E806-43D1-8711-615F6DD9CC8E}" styleName="Table_2">
    <a:wholeTbl>
      <a:tcTxStyle b="off" i="off">
        <a:font>
          <a:latin typeface="Aptos"/>
          <a:ea typeface="Aptos"/>
          <a:cs typeface="Aptos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 b="off" i="off"/>
      <a:tcStyle>
        <a:fill>
          <a:solidFill>
            <a:srgbClr val="CAD1D8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AD1D8"/>
          </a:solidFill>
        </a:fill>
      </a:tcStyle>
    </a:band1V>
    <a:band2V>
      <a:tcTxStyle b="off" i="off"/>
    </a:band2V>
    <a:lastCol>
      <a:tcTxStyle b="on" i="off">
        <a:font>
          <a:latin typeface="Aptos"/>
          <a:ea typeface="Aptos"/>
          <a:cs typeface="Aptos"/>
        </a:font>
        <a:srgbClr val="FFFFFF"/>
      </a:tcTxStyle>
      <a:tcStyle>
        <a:fill>
          <a:solidFill>
            <a:srgbClr val="4285F4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rgbClr val="FFFFFF"/>
      </a:tcTxStyle>
      <a:tcStyle>
        <a:fill>
          <a:solidFill>
            <a:srgbClr val="4285F4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4285F4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ptos"/>
          <a:ea typeface="Aptos"/>
          <a:cs typeface="Aptos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4285F4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e293d1ffa_0_13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2e293d1ffa_0_139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2e293d1ffa_0_1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g32e293d1ffa_0_146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2e2cf7fa32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2e2cf7fa32_0_1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2e293d1ffa_0_15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g32e293d1ffa_0_152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2e293d1ffa_0_15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g32e293d1ffa_0_158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2e293d1ffa_0_16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g32e293d1ffa_0_163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2e293d1ffa_0_16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2e293d1ffa_0_168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2e293d1ffa_0_17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32e293d1ffa_0_174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2e293d1ffa_0_18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32e293d1ffa_0_186:notes"/>
          <p:cNvSpPr/>
          <p:nvPr>
            <p:ph idx="2" type="sldImg"/>
          </p:nvPr>
        </p:nvSpPr>
        <p:spPr>
          <a:xfrm>
            <a:off x="2338362" y="1143000"/>
            <a:ext cx="21813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pSp>
        <p:nvGrpSpPr>
          <p:cNvPr id="50" name="Google Shape;50;p12"/>
          <p:cNvGrpSpPr/>
          <p:nvPr/>
        </p:nvGrpSpPr>
        <p:grpSpPr>
          <a:xfrm>
            <a:off x="-62750" y="-42748"/>
            <a:ext cx="7640997" cy="905278"/>
            <a:chOff x="-62750" y="-42750"/>
            <a:chExt cx="7684800" cy="732900"/>
          </a:xfrm>
        </p:grpSpPr>
        <p:sp>
          <p:nvSpPr>
            <p:cNvPr id="51" name="Google Shape;51;p12"/>
            <p:cNvSpPr/>
            <p:nvPr/>
          </p:nvSpPr>
          <p:spPr>
            <a:xfrm>
              <a:off x="-62750" y="-42750"/>
              <a:ext cx="7684800" cy="732900"/>
            </a:xfrm>
            <a:prstGeom prst="rect">
              <a:avLst/>
            </a:prstGeom>
            <a:solidFill>
              <a:srgbClr val="0097A7"/>
            </a:solidFill>
            <a:ln cap="flat" cmpd="sng" w="9525">
              <a:solidFill>
                <a:srgbClr val="0097A7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12"/>
            <p:cNvSpPr/>
            <p:nvPr/>
          </p:nvSpPr>
          <p:spPr>
            <a:xfrm>
              <a:off x="4527591" y="372958"/>
              <a:ext cx="1771200" cy="250200"/>
            </a:xfrm>
            <a:prstGeom prst="roundRect">
              <a:avLst>
                <a:gd fmla="val 50000" name="adj"/>
              </a:avLst>
            </a:prstGeom>
            <a:solidFill>
              <a:srgbClr val="25252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zh-TW" sz="1200">
                  <a:solidFill>
                    <a:srgbClr val="FF9900"/>
                  </a:solidFill>
                </a:rPr>
                <a:t> 國內</a:t>
              </a:r>
              <a:r>
                <a:rPr lang="zh-TW" sz="1200">
                  <a:solidFill>
                    <a:srgbClr val="FFFFFF"/>
                  </a:solidFill>
                </a:rPr>
                <a:t>包機直航獎勵</a:t>
              </a:r>
              <a:endParaRPr sz="500">
                <a:solidFill>
                  <a:srgbClr val="FFFFFF"/>
                </a:solidFill>
              </a:endParaRPr>
            </a:p>
          </p:txBody>
        </p:sp>
        <p:sp>
          <p:nvSpPr>
            <p:cNvPr id="53" name="Google Shape;53;p12"/>
            <p:cNvSpPr/>
            <p:nvPr/>
          </p:nvSpPr>
          <p:spPr>
            <a:xfrm rot="5400000">
              <a:off x="4667866" y="460708"/>
              <a:ext cx="86400" cy="74700"/>
            </a:xfrm>
            <a:prstGeom prst="triangle">
              <a:avLst>
                <a:gd fmla="val 50000" name="adj"/>
              </a:avLst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descr="&lt;svg xmlns=&quot;http://www.w3.org/2000/svg&quot; height=&quot;48px&quot; viewBox=&quot;0 -960 960 960&quot; width=&quot;48px&quot; fill=&quot;#252525&quot;&gt;&lt;path d=&quot;m393-119-95-179-180-96 59-59 148 27 122-121-327-139 72-72 396 69 133-133q21-21 50.5-21t50.5 21q21 21 21 50.5T822-721L689-588l69 396-72 72-139-327-121 122 26 147-59 59Z&quot;/&gt;&lt;/svg&gt;" id="54" name="Google Shape;54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0600" y="48450"/>
            <a:ext cx="722875" cy="722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2" title="2026 台東一遊未盡-06_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125" y="48450"/>
            <a:ext cx="2219249" cy="6393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Google Shape;60;p13"/>
          <p:cNvGraphicFramePr/>
          <p:nvPr/>
        </p:nvGraphicFramePr>
        <p:xfrm>
          <a:off x="574020" y="211302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3206000"/>
                <a:gridCol w="3206000"/>
              </a:tblGrid>
              <a:tr h="21408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4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ＯＯＯＯ旅行社</a:t>
                      </a:r>
                      <a:endParaRPr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  <a:tc hMerge="1"/>
              </a:tr>
              <a:tr h="502075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本案旅遊性質</a:t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  <a:tc hMerge="1"/>
              </a:tr>
              <a:tr h="1293900"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solidFill>
                            <a:srgbClr val="7F7F7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(請於左方欄位選擇後貼上文字)</a:t>
                      </a:r>
                      <a:endParaRPr sz="2000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128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最後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出團日</a:t>
                      </a:r>
                      <a:endParaRPr sz="2000" u="none" cap="none" strike="noStrike">
                        <a:solidFill>
                          <a:srgbClr val="7F7F7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申請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時間</a:t>
                      </a:r>
                      <a:endParaRPr sz="18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AE2D5"/>
                    </a:solidFill>
                  </a:tcPr>
                </a:tc>
              </a:tr>
              <a:tr h="1227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 /____ /____</a:t>
                      </a:r>
                      <a:endParaRPr sz="2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0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115 /____ /____</a:t>
                      </a:r>
                      <a:endParaRPr sz="20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62" name="Google Shape;62;p13"/>
          <p:cNvSpPr txBox="1"/>
          <p:nvPr/>
        </p:nvSpPr>
        <p:spPr>
          <a:xfrm>
            <a:off x="-6782011" y="837157"/>
            <a:ext cx="54681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3200">
                <a:solidFill>
                  <a:srgbClr val="FF0000"/>
                </a:solidFill>
              </a:rPr>
              <a:t>注意！！</a:t>
            </a:r>
            <a:endParaRPr b="1"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請勿任意更動頁面順序，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請依照本檔案順序進行張貼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如任意更動將會退件要求</a:t>
            </a:r>
            <a:endParaRPr sz="32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rgbClr val="FF0000"/>
                </a:solidFill>
              </a:rPr>
              <a:t>重新上傳，敬請配合，謝謝！</a:t>
            </a:r>
            <a:endParaRPr sz="1400"/>
          </a:p>
        </p:txBody>
      </p:sp>
      <p:pic>
        <p:nvPicPr>
          <p:cNvPr descr="臺東縣政府- 維基百科，自由的百科全書"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89701" y="9693788"/>
            <a:ext cx="596325" cy="56192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3"/>
          <p:cNvSpPr txBox="1"/>
          <p:nvPr/>
        </p:nvSpPr>
        <p:spPr>
          <a:xfrm>
            <a:off x="574025" y="7819125"/>
            <a:ext cx="64119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1600">
                <a:solidFill>
                  <a:schemeClr val="dk1"/>
                </a:solidFill>
              </a:rPr>
              <a:t>註：如本次出遊時間為115/03/01~03/0</a:t>
            </a:r>
            <a:r>
              <a:rPr lang="zh-TW" sz="1600">
                <a:solidFill>
                  <a:schemeClr val="dk1"/>
                </a:solidFill>
              </a:rPr>
              <a:t>7</a:t>
            </a:r>
            <a:r>
              <a:rPr lang="zh-TW" sz="1600">
                <a:solidFill>
                  <a:schemeClr val="dk1"/>
                </a:solidFill>
              </a:rPr>
              <a:t>，則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1600">
                <a:solidFill>
                  <a:srgbClr val="FF0000"/>
                </a:solidFill>
              </a:rPr>
              <a:t>最後出團日為 03/0</a:t>
            </a:r>
            <a:r>
              <a:rPr b="1" lang="zh-TW" sz="1600">
                <a:solidFill>
                  <a:srgbClr val="FF0000"/>
                </a:solidFill>
              </a:rPr>
              <a:t>7</a:t>
            </a:r>
            <a:r>
              <a:rPr b="1" lang="zh-TW" sz="1600">
                <a:solidFill>
                  <a:srgbClr val="FF0000"/>
                </a:solidFill>
              </a:rPr>
              <a:t>，受理時間 03/0</a:t>
            </a:r>
            <a:r>
              <a:rPr b="1" lang="zh-TW" sz="1600">
                <a:solidFill>
                  <a:srgbClr val="FF0000"/>
                </a:solidFill>
              </a:rPr>
              <a:t>8</a:t>
            </a:r>
            <a:r>
              <a:rPr b="1" lang="zh-TW" sz="1600">
                <a:solidFill>
                  <a:srgbClr val="FF0000"/>
                </a:solidFill>
              </a:rPr>
              <a:t> ~ 03/1</a:t>
            </a:r>
            <a:r>
              <a:rPr b="1" lang="zh-TW" sz="1600">
                <a:solidFill>
                  <a:srgbClr val="FF0000"/>
                </a:solidFill>
              </a:rPr>
              <a:t>7</a:t>
            </a:r>
            <a:r>
              <a:rPr b="1" lang="zh-TW" sz="1600">
                <a:solidFill>
                  <a:srgbClr val="FF0000"/>
                </a:solidFill>
              </a:rPr>
              <a:t>。</a:t>
            </a:r>
            <a:endParaRPr b="1" sz="1600">
              <a:solidFill>
                <a:srgbClr val="FF0000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1600">
                <a:solidFill>
                  <a:srgbClr val="FF0000"/>
                </a:solidFill>
              </a:rPr>
              <a:t>所有案件最後受理及補正時間：11512/05。</a:t>
            </a:r>
            <a:endParaRPr sz="1600">
              <a:solidFill>
                <a:srgbClr val="FF0000"/>
              </a:solidFill>
            </a:endParaRPr>
          </a:p>
        </p:txBody>
      </p:sp>
      <p:graphicFrame>
        <p:nvGraphicFramePr>
          <p:cNvPr id="65" name="Google Shape;65;p13"/>
          <p:cNvGraphicFramePr/>
          <p:nvPr/>
        </p:nvGraphicFramePr>
        <p:xfrm>
          <a:off x="-6692900" y="4940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{32B7010A-B735-4022-A221-E9E284454496}</a:tableStyleId>
              </a:tblPr>
              <a:tblGrid>
                <a:gridCol w="5138400"/>
              </a:tblGrid>
              <a:tr h="594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700"/>
                        <a:t> 包機 - 國內城市至台東</a:t>
                      </a:r>
                      <a:r>
                        <a:rPr lang="zh-TW" sz="1700"/>
                        <a:t> - 住2晚</a:t>
                      </a:r>
                      <a:r>
                        <a:rPr lang="zh-TW" sz="1700">
                          <a:solidFill>
                            <a:schemeClr val="dk1"/>
                          </a:solidFill>
                        </a:rPr>
                        <a:t>(含)</a:t>
                      </a:r>
                      <a:endParaRPr sz="17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5940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700"/>
                        <a:t> 包機 - 國內城市至台東</a:t>
                      </a:r>
                      <a:r>
                        <a:rPr lang="zh-TW" sz="1700"/>
                        <a:t> - 住3晚</a:t>
                      </a:r>
                      <a:r>
                        <a:rPr lang="zh-TW" sz="1700">
                          <a:solidFill>
                            <a:srgbClr val="000000"/>
                          </a:solidFill>
                        </a:rPr>
                        <a:t>(含)</a:t>
                      </a:r>
                      <a:r>
                        <a:rPr lang="zh-TW" sz="1700"/>
                        <a:t>以上</a:t>
                      </a:r>
                      <a:endParaRPr sz="1700"/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Google Shape;70;p14"/>
          <p:cNvGraphicFramePr/>
          <p:nvPr/>
        </p:nvGraphicFramePr>
        <p:xfrm>
          <a:off x="312247" y="96387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891750"/>
              </a:tblGrid>
              <a:tr h="615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icrosoft JhengHei"/>
                        <a:buNone/>
                      </a:pP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（一）包機機位、航空公司相關資料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00"/>
                    </a:solidFill>
                  </a:tcPr>
                </a:tc>
              </a:tr>
              <a:tr h="62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航線：＿＿＿＿  至</a:t>
                      </a:r>
                      <a:r>
                        <a:rPr lang="zh-TW" sz="1800">
                          <a:latin typeface="Arial"/>
                          <a:ea typeface="Arial"/>
                          <a:cs typeface="Arial"/>
                          <a:sym typeface="Arial"/>
                        </a:rPr>
                        <a:t>＿＿＿＿  </a:t>
                      </a:r>
                      <a:r>
                        <a:rPr lang="zh-TW" sz="180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，為第 ＿＿ 架次申請</a:t>
                      </a:r>
                      <a:endParaRPr sz="180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B9CD"/>
                    </a:solidFill>
                  </a:tcPr>
                </a:tc>
              </a:tr>
              <a:tr h="8163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需具完善以下資料並貼於此欄）</a:t>
                      </a:r>
                      <a:endParaRPr sz="24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24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6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1.單程航班日期、航班編號、出入境城市民航局公文</a:t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zh-TW" sz="26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2.旅客姓名、機票號碼</a:t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zh-TW" sz="26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3.航空公司核章</a:t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t/>
                      </a:r>
                      <a:endParaRPr sz="2600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71" name="Google Shape;71;p14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-5050850" y="782600"/>
            <a:ext cx="35325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0432FF"/>
                </a:solidFill>
              </a:rPr>
              <a:t>如本頁面不足，</a:t>
            </a:r>
            <a:endParaRPr sz="20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0432FF"/>
                </a:solidFill>
              </a:rPr>
              <a:t>請於左側複製本投影片</a:t>
            </a:r>
            <a:endParaRPr sz="20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rgbClr val="0432FF"/>
                </a:solidFill>
              </a:rPr>
              <a:t>進行新增</a:t>
            </a:r>
            <a:endParaRPr sz="2000">
              <a:solidFill>
                <a:srgbClr val="FF0000"/>
              </a:solidFill>
            </a:endParaRPr>
          </a:p>
        </p:txBody>
      </p:sp>
      <p:sp>
        <p:nvSpPr>
          <p:cNvPr id="73" name="Google Shape;73;p14"/>
          <p:cNvSpPr txBox="1"/>
          <p:nvPr/>
        </p:nvSpPr>
        <p:spPr>
          <a:xfrm>
            <a:off x="-5079350" y="2368775"/>
            <a:ext cx="50106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2000"/>
              <a:t>航線</a:t>
            </a:r>
            <a:r>
              <a:rPr b="1" lang="zh-TW" sz="2000"/>
              <a:t>範例</a:t>
            </a:r>
            <a:endParaRPr sz="2000">
              <a:solidFill>
                <a:schemeClr val="dk1"/>
              </a:solidFill>
            </a:endParaRPr>
          </a:p>
          <a:p>
            <a:pPr indent="-355600" lvl="0" marL="45720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zh-TW" sz="2000">
                <a:solidFill>
                  <a:schemeClr val="dk1"/>
                </a:solidFill>
              </a:rPr>
              <a:t>金門 至 臺東，為第 1 架次申請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Google Shape;78;p15"/>
          <p:cNvGraphicFramePr/>
          <p:nvPr/>
        </p:nvGraphicFramePr>
        <p:xfrm>
          <a:off x="312247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Microsoft JhengHei"/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二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實際出團行程表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32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32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(至少須包含行程名稱、日期、行程內容等)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80" name="Google Shape;80;p15"/>
          <p:cNvSpPr txBox="1"/>
          <p:nvPr/>
        </p:nvSpPr>
        <p:spPr>
          <a:xfrm>
            <a:off x="-3532379" y="4346847"/>
            <a:ext cx="3532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如本頁面不足，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請於左側複製本投影片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進行新增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Google Shape;85;p16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891750"/>
              </a:tblGrid>
              <a:tr h="4898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三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團員旅遊保險單據含名冊(影本)</a:t>
                      </a:r>
                      <a:endParaRPr sz="1800" u="none" cap="none" strike="noStrike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193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36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36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需包含</a:t>
                      </a:r>
                      <a:r>
                        <a:rPr lang="zh-TW" sz="18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順序、</a:t>
                      </a: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姓名、護照號碼、出生年</a:t>
                      </a:r>
                      <a:r>
                        <a:rPr lang="zh-TW" sz="18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月</a:t>
                      </a: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日，</a:t>
                      </a:r>
                      <a:endParaRPr sz="18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請使用電腦輸入列印，勿手寫資料，</a:t>
                      </a:r>
                      <a:endParaRPr sz="18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須經保險公司核章，</a:t>
                      </a:r>
                      <a:endParaRPr b="1" sz="1800" u="sng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並請於影本</a:t>
                      </a: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加註「與正本相符」</a:t>
                      </a:r>
                      <a:endParaRPr b="1" sz="1800" u="sng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及加蓋獎勵金申請之</a:t>
                      </a:r>
                      <a:r>
                        <a:rPr b="1" lang="zh-TW" sz="1800" u="sng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旅行社店章或公司章。</a:t>
                      </a:r>
                      <a:endParaRPr b="1" sz="1800" u="sng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378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6666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本次外國團員 共____人。</a:t>
                      </a:r>
                      <a:endParaRPr sz="1800">
                        <a:solidFill>
                          <a:srgbClr val="66666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86" name="Google Shape;86;p16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87" name="Google Shape;87;p16"/>
          <p:cNvSpPr txBox="1"/>
          <p:nvPr/>
        </p:nvSpPr>
        <p:spPr>
          <a:xfrm>
            <a:off x="-3532379" y="4346847"/>
            <a:ext cx="3532500" cy="15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頁面如不足，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請於左側複製本投影片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進行新增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Google Shape;92;p17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960675"/>
              </a:tblGrid>
              <a:tr h="357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四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旅宿業開立之住宿發票或收據影本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2429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4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請貼於此欄</a:t>
                      </a:r>
                      <a:endParaRPr sz="4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需填具完善以下資料</a:t>
                      </a:r>
                      <a:r>
                        <a:rPr lang="zh-TW" sz="2400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入住日期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人數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加蓋「與正本相符章」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-381000" lvl="0" marL="250190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000"/>
                        <a:buChar char="●"/>
                      </a:pPr>
                      <a:r>
                        <a:rPr lang="zh-TW" sz="20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旅行社店章或公司章</a:t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  <a:tr h="5931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6666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本次共住宿Ｏ晚，總金額ＯＯＯＯ元。</a:t>
                      </a:r>
                      <a:endParaRPr sz="1800" u="none" cap="none" strike="noStrike">
                        <a:solidFill>
                          <a:srgbClr val="66666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93" name="Google Shape;93;p17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94" name="Google Shape;94;p17"/>
          <p:cNvSpPr txBox="1"/>
          <p:nvPr/>
        </p:nvSpPr>
        <p:spPr>
          <a:xfrm>
            <a:off x="-98100" y="12335025"/>
            <a:ext cx="3000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000">
                <a:solidFill>
                  <a:schemeClr val="dk1"/>
                </a:solidFill>
              </a:rPr>
              <a:t>本次</a:t>
            </a:r>
            <a:r>
              <a:rPr b="1" lang="zh-TW" sz="2400">
                <a:solidFill>
                  <a:schemeClr val="dk1"/>
                </a:solidFill>
              </a:rPr>
              <a:t>共住宿</a:t>
            </a:r>
            <a:r>
              <a:rPr b="1" lang="zh-TW" sz="2400" u="sng">
                <a:solidFill>
                  <a:schemeClr val="dk1"/>
                </a:solidFill>
              </a:rPr>
              <a:t>Ｏ</a:t>
            </a:r>
            <a:r>
              <a:rPr b="1" lang="zh-TW" sz="2400">
                <a:solidFill>
                  <a:schemeClr val="dk1"/>
                </a:solidFill>
              </a:rPr>
              <a:t>晚，</a:t>
            </a:r>
            <a:r>
              <a:rPr lang="zh-TW" sz="2000">
                <a:solidFill>
                  <a:schemeClr val="dk1"/>
                </a:solidFill>
              </a:rPr>
              <a:t>總金額</a:t>
            </a:r>
            <a:r>
              <a:rPr b="1" lang="zh-TW" sz="2400" u="sng">
                <a:solidFill>
                  <a:schemeClr val="dk1"/>
                </a:solidFill>
              </a:rPr>
              <a:t>ＯＯＯＯ</a:t>
            </a:r>
            <a:r>
              <a:rPr b="1" lang="zh-TW" sz="2400">
                <a:solidFill>
                  <a:schemeClr val="dk1"/>
                </a:solidFill>
              </a:rPr>
              <a:t>元</a:t>
            </a:r>
            <a:r>
              <a:rPr lang="zh-TW" sz="2000">
                <a:solidFill>
                  <a:schemeClr val="dk1"/>
                </a:solidFill>
              </a:rPr>
              <a:t>。</a:t>
            </a:r>
            <a:endParaRPr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Google Shape;99;p18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891750"/>
              </a:tblGrid>
              <a:tr h="4739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五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合法旅行社執照影本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7596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400"/>
                        <a:buFont typeface="Microsoft JhengHei"/>
                        <a:buNone/>
                      </a:pP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此項必附，請將本文字刪除後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A5A5A5"/>
                        </a:buClr>
                        <a:buSzPts val="2400"/>
                        <a:buFont typeface="Microsoft JhengHei"/>
                        <a:buNone/>
                      </a:pPr>
                      <a:r>
                        <a:rPr lang="zh-TW" sz="2400" u="none" cap="none" strike="noStrike">
                          <a:solidFill>
                            <a:srgbClr val="A5A5A5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將執照貼於此欄位</a:t>
                      </a:r>
                      <a:endParaRPr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00" name="Google Shape;100;p18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Google Shape;105;p19"/>
          <p:cNvGraphicFramePr/>
          <p:nvPr/>
        </p:nvGraphicFramePr>
        <p:xfrm>
          <a:off x="334124" y="113724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891750"/>
              </a:tblGrid>
              <a:tr h="4687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六</a:t>
                      </a:r>
                      <a:r>
                        <a:rPr lang="zh-TW" sz="18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金融機構存摺封面影本</a:t>
                      </a:r>
                      <a:endParaRPr sz="14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66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 u="none" cap="none" strike="noStrike">
                        <a:solidFill>
                          <a:srgbClr val="A5A5A5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06" name="Google Shape;106;p19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07" name="Google Shape;107;p19"/>
          <p:cNvSpPr/>
          <p:nvPr/>
        </p:nvSpPr>
        <p:spPr>
          <a:xfrm>
            <a:off x="888085" y="2408891"/>
            <a:ext cx="5784000" cy="32919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A5A5A5"/>
                </a:solidFill>
              </a:rPr>
              <a:t>請提供公司之帳戶</a:t>
            </a:r>
            <a:endParaRPr sz="2400">
              <a:solidFill>
                <a:srgbClr val="A5A5A5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/>
        </p:nvSpPr>
        <p:spPr>
          <a:xfrm>
            <a:off x="371380" y="9488875"/>
            <a:ext cx="25761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400">
                <a:solidFill>
                  <a:schemeClr val="dk1"/>
                </a:solidFill>
              </a:rPr>
              <a:t>此致      </a:t>
            </a:r>
            <a:r>
              <a:rPr b="1" lang="zh-TW">
                <a:solidFill>
                  <a:schemeClr val="dk1"/>
                </a:solidFill>
              </a:rPr>
              <a:t>臺東</a:t>
            </a:r>
            <a:r>
              <a:rPr b="1" lang="zh-TW" sz="1400">
                <a:solidFill>
                  <a:schemeClr val="dk1"/>
                </a:solidFill>
              </a:rPr>
              <a:t>縣政府</a:t>
            </a:r>
            <a:endParaRPr sz="1400"/>
          </a:p>
        </p:txBody>
      </p:sp>
      <p:sp>
        <p:nvSpPr>
          <p:cNvPr id="113" name="Google Shape;113;p20"/>
          <p:cNvSpPr txBox="1"/>
          <p:nvPr/>
        </p:nvSpPr>
        <p:spPr>
          <a:xfrm>
            <a:off x="371366" y="9898380"/>
            <a:ext cx="3057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zh-TW" sz="1400">
                <a:solidFill>
                  <a:schemeClr val="dk1"/>
                </a:solidFill>
              </a:rPr>
              <a:t>申請公司：</a:t>
            </a:r>
            <a:endParaRPr sz="1400"/>
          </a:p>
        </p:txBody>
      </p:sp>
      <p:sp>
        <p:nvSpPr>
          <p:cNvPr id="114" name="Google Shape;114;p20"/>
          <p:cNvSpPr txBox="1"/>
          <p:nvPr/>
        </p:nvSpPr>
        <p:spPr>
          <a:xfrm>
            <a:off x="3428744" y="9278675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總公司章：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5777426" y="9262190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負責人章：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16" name="Google Shape;116;p20"/>
          <p:cNvSpPr/>
          <p:nvPr/>
        </p:nvSpPr>
        <p:spPr>
          <a:xfrm>
            <a:off x="4461770" y="9321794"/>
            <a:ext cx="1134000" cy="11340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蓋原登記</a:t>
            </a:r>
            <a:endParaRPr sz="14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17" name="Google Shape;117;p20"/>
          <p:cNvSpPr/>
          <p:nvPr/>
        </p:nvSpPr>
        <p:spPr>
          <a:xfrm>
            <a:off x="6029745" y="9610329"/>
            <a:ext cx="830100" cy="8301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蓋原登記</a:t>
            </a:r>
            <a:endParaRPr sz="12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18" name="Google Shape;118;p20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cxnSp>
        <p:nvCxnSpPr>
          <p:cNvPr id="119" name="Google Shape;119;p20"/>
          <p:cNvCxnSpPr/>
          <p:nvPr/>
        </p:nvCxnSpPr>
        <p:spPr>
          <a:xfrm flipH="1" rot="10800000">
            <a:off x="-6288450" y="4403400"/>
            <a:ext cx="4639800" cy="310500"/>
          </a:xfrm>
          <a:prstGeom prst="bentConnector3">
            <a:avLst>
              <a:gd fmla="val 50000" name="adj1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20" name="Google Shape;120;p20"/>
          <p:cNvCxnSpPr/>
          <p:nvPr/>
        </p:nvCxnSpPr>
        <p:spPr>
          <a:xfrm flipH="1" rot="10800000">
            <a:off x="-3708325" y="5148250"/>
            <a:ext cx="2060100" cy="604200"/>
          </a:xfrm>
          <a:prstGeom prst="bentConnector3">
            <a:avLst>
              <a:gd fmla="val 50000" name="adj1"/>
            </a:avLst>
          </a:prstGeom>
          <a:noFill/>
          <a:ln cap="flat" cmpd="sng" w="38100">
            <a:solidFill>
              <a:srgbClr val="EF860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21" name="Google Shape;121;p20"/>
          <p:cNvCxnSpPr/>
          <p:nvPr/>
        </p:nvCxnSpPr>
        <p:spPr>
          <a:xfrm>
            <a:off x="-3708012" y="5744479"/>
            <a:ext cx="0" cy="380400"/>
          </a:xfrm>
          <a:prstGeom prst="straightConnector1">
            <a:avLst/>
          </a:prstGeom>
          <a:noFill/>
          <a:ln cap="flat" cmpd="sng" w="38100">
            <a:solidFill>
              <a:srgbClr val="EF86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22" name="Google Shape;122;p20"/>
          <p:cNvSpPr/>
          <p:nvPr/>
        </p:nvSpPr>
        <p:spPr>
          <a:xfrm>
            <a:off x="-1514195" y="4235303"/>
            <a:ext cx="950400" cy="336600"/>
          </a:xfrm>
          <a:prstGeom prst="rect">
            <a:avLst/>
          </a:prstGeom>
          <a:solidFill>
            <a:srgbClr val="C00000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zh-TW" sz="1400" u="none" cap="none" strike="noStrike">
                <a:solidFill>
                  <a:srgbClr val="FFFFFF"/>
                </a:solidFill>
              </a:rPr>
              <a:t>選擇獎勵</a:t>
            </a:r>
            <a:endParaRPr/>
          </a:p>
        </p:txBody>
      </p:sp>
      <p:sp>
        <p:nvSpPr>
          <p:cNvPr id="123" name="Google Shape;123;p20"/>
          <p:cNvSpPr/>
          <p:nvPr/>
        </p:nvSpPr>
        <p:spPr>
          <a:xfrm>
            <a:off x="-1514195" y="5000345"/>
            <a:ext cx="1279500" cy="336600"/>
          </a:xfrm>
          <a:prstGeom prst="rect">
            <a:avLst/>
          </a:prstGeom>
          <a:solidFill>
            <a:srgbClr val="EF86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zh-TW" sz="1400" u="none" cap="none" strike="noStrike">
                <a:solidFill>
                  <a:srgbClr val="FFFFFF"/>
                </a:solidFill>
              </a:rPr>
              <a:t>對應獎勵金額</a:t>
            </a:r>
            <a:endParaRPr/>
          </a:p>
        </p:txBody>
      </p:sp>
      <p:cxnSp>
        <p:nvCxnSpPr>
          <p:cNvPr id="124" name="Google Shape;124;p20"/>
          <p:cNvCxnSpPr/>
          <p:nvPr/>
        </p:nvCxnSpPr>
        <p:spPr>
          <a:xfrm>
            <a:off x="-6307150" y="4713900"/>
            <a:ext cx="0" cy="1487100"/>
          </a:xfrm>
          <a:prstGeom prst="straightConnector1">
            <a:avLst/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med" w="med" type="triangle"/>
          </a:ln>
        </p:spPr>
      </p:cxnSp>
      <p:graphicFrame>
        <p:nvGraphicFramePr>
          <p:cNvPr id="125" name="Google Shape;125;p20"/>
          <p:cNvGraphicFramePr/>
          <p:nvPr/>
        </p:nvGraphicFramePr>
        <p:xfrm>
          <a:off x="284728" y="136330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{76E3B1AF-E806-43D1-8711-615F6DD9CC8E}</a:tableStyleId>
              </a:tblPr>
              <a:tblGrid>
                <a:gridCol w="384600"/>
                <a:gridCol w="400575"/>
                <a:gridCol w="1479700"/>
                <a:gridCol w="2276550"/>
                <a:gridCol w="208300"/>
                <a:gridCol w="921575"/>
                <a:gridCol w="1319250"/>
              </a:tblGrid>
              <a:tr h="390675">
                <a:tc rowSpan="6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旅行社資料</a:t>
                      </a:r>
                      <a:endParaRPr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公司名稱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zh-TW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負責人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473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統一編號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聯絡電話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營業登記地址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活動負責部門/分公司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聯絡電話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2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聯絡人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傳真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81725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團費每人(元)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團員總消費金額(元)</a:t>
                      </a:r>
                      <a:endParaRPr sz="15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550">
                <a:tc row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b="1" lang="zh-TW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獎勵金及人數統計</a:t>
                      </a:r>
                      <a:endParaRPr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99999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帶團人數(人)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zh-TW" sz="15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臺東住宿天數(</a:t>
                      </a: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晚)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26262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選擇獎勵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366550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Microsoft JhengHei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備註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</a:tr>
              <a:tr h="698675"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申請總</a:t>
                      </a:r>
                      <a:r>
                        <a:rPr lang="zh-TW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獎勵</a:t>
                      </a:r>
                      <a:r>
                        <a:rPr lang="zh-TW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金額</a:t>
                      </a:r>
                      <a:endParaRPr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 hMerge="1"/>
                <a:tc gridSpan="4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sng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新台幣</a:t>
                      </a:r>
                      <a:r>
                        <a:rPr lang="zh-TW" sz="12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</a:t>
                      </a:r>
                      <a:r>
                        <a:rPr lang="zh-TW" sz="1200" u="sng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元</a:t>
                      </a:r>
                      <a:endParaRPr sz="1200" u="sng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(帶團人數x獎勵金額）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 hMerge="1"/>
                <a:tc hMerge="1"/>
                <a:tc hMerge="1"/>
              </a:tr>
              <a:tr h="33290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完成請打Ｖ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373125">
                <a:tc rowSpan="8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zh-TW" sz="15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檢附資料確認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i="0"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(一)包機機位、航空公司相關資料</a:t>
                      </a:r>
                      <a:endParaRPr i="0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(二)實際出團行程表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(三)團員旅遊保險單據含名冊影本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(四)旅宿業開立之住宿發票或收據影本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(五)合法旅行社執照影本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(六)總公司銀行帳戶金融機構存摺封面影本</a:t>
                      </a:r>
                      <a:endParaRPr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(七)獎勵金撥付申請表(需總公司用印)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  <a:tr h="373125">
                <a:tc v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Microsoft JhengHei"/>
                        <a:buNone/>
                      </a:pPr>
                      <a:r>
                        <a:rPr lang="zh-TW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(八)切結書(需總公司用印)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  <p:sp>
        <p:nvSpPr>
          <p:cNvPr id="126" name="Google Shape;126;p20"/>
          <p:cNvSpPr txBox="1"/>
          <p:nvPr/>
        </p:nvSpPr>
        <p:spPr>
          <a:xfrm>
            <a:off x="98707" y="886217"/>
            <a:ext cx="73626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sz="1600" u="none" cap="none" strike="noStrike">
                <a:solidFill>
                  <a:srgbClr val="000000"/>
                </a:solidFill>
              </a:rPr>
              <a:t>(七) 獎勵金撥付申請表(需總公司用印)</a:t>
            </a:r>
            <a:endParaRPr b="1" i="0" sz="1600" u="none" cap="none" strike="noStrike">
              <a:solidFill>
                <a:srgbClr val="000000"/>
              </a:solidFill>
            </a:endParaRPr>
          </a:p>
        </p:txBody>
      </p:sp>
      <p:graphicFrame>
        <p:nvGraphicFramePr>
          <p:cNvPr id="127" name="Google Shape;127;p20"/>
          <p:cNvGraphicFramePr/>
          <p:nvPr/>
        </p:nvGraphicFramePr>
        <p:xfrm>
          <a:off x="-7376049" y="62977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{76E3B1AF-E806-43D1-8711-615F6DD9CC8E}</a:tableStyleId>
              </a:tblPr>
              <a:tblGrid>
                <a:gridCol w="2437875"/>
                <a:gridCol w="2556575"/>
                <a:gridCol w="201542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獎勵項目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獎勵金額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出團、受理時間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</a:tr>
              <a:tr h="61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國內城市至台東 (住2晚)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2000/人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 sz="1400" u="none" cap="none" strike="noStrike"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512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包機 - 國內城市至台東（住3晚以上)</a:t>
                      </a:r>
                      <a:endParaRPr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19050" marB="19050" marR="28575" marL="28575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>
                          <a:latin typeface="Arial"/>
                          <a:ea typeface="Arial"/>
                          <a:cs typeface="Arial"/>
                          <a:sym typeface="Arial"/>
                        </a:rPr>
                        <a:t>3000/人</a:t>
                      </a:r>
                      <a:endParaRPr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zh-TW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03/01-11/10</a:t>
                      </a:r>
                      <a:endParaRPr sz="1400" u="none" cap="none" strike="noStrik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9050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8" name="Google Shape;128;p20"/>
          <p:cNvSpPr/>
          <p:nvPr/>
        </p:nvSpPr>
        <p:spPr>
          <a:xfrm>
            <a:off x="-4315781" y="6170259"/>
            <a:ext cx="1290900" cy="622500"/>
          </a:xfrm>
          <a:prstGeom prst="ellipse">
            <a:avLst/>
          </a:prstGeom>
          <a:solidFill>
            <a:srgbClr val="FFFFFF">
              <a:alpha val="37650"/>
            </a:srgbClr>
          </a:solidFill>
          <a:ln cap="flat" cmpd="sng" w="25400">
            <a:solidFill>
              <a:srgbClr val="EF86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400" u="none" cap="none" strike="noStrike">
              <a:solidFill>
                <a:srgbClr val="FFFFFF"/>
              </a:solidFill>
            </a:endParaRPr>
          </a:p>
        </p:txBody>
      </p:sp>
      <p:sp>
        <p:nvSpPr>
          <p:cNvPr id="129" name="Google Shape;129;p20"/>
          <p:cNvSpPr/>
          <p:nvPr/>
        </p:nvSpPr>
        <p:spPr>
          <a:xfrm>
            <a:off x="-6933058" y="6170257"/>
            <a:ext cx="1290900" cy="622500"/>
          </a:xfrm>
          <a:prstGeom prst="ellipse">
            <a:avLst/>
          </a:prstGeom>
          <a:solidFill>
            <a:srgbClr val="FFFFFF">
              <a:alpha val="45880"/>
            </a:srgbClr>
          </a:solidFill>
          <a:ln cap="flat" cmpd="sng" w="25400">
            <a:solidFill>
              <a:srgbClr val="C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400" u="none" cap="none" strike="noStrike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" name="Google Shape;134;p21"/>
          <p:cNvGraphicFramePr/>
          <p:nvPr/>
        </p:nvGraphicFramePr>
        <p:xfrm>
          <a:off x="334124" y="114807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{38567952-E3EF-4C5F-A1BE-70FB55DBF64E}</a:tableStyleId>
              </a:tblPr>
              <a:tblGrid>
                <a:gridCol w="6891750"/>
              </a:tblGrid>
              <a:tr h="4687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八</a:t>
                      </a:r>
                      <a:r>
                        <a:rPr lang="zh-TW" sz="18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) 切結書 </a:t>
                      </a:r>
                      <a:r>
                        <a:rPr lang="zh-TW" sz="1400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(可另行掃描貼上或直接於本頁填寫)</a:t>
                      </a:r>
                      <a:endParaRPr sz="180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5"/>
                    </a:solidFill>
                  </a:tcPr>
                </a:tc>
              </a:tr>
              <a:tr h="86645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24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切結書</a:t>
                      </a:r>
                      <a:endParaRPr b="1" sz="24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0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 u="sng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ＯＯＯＯＯＯＯＯＯ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(以下稱本公司) 申請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縣政府辦理「202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6臺東獎勵旅遊及度假會議計畫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」，所檢附內容一切屬實，如有虛報、浮報或有申請文件不實等情事，本公司同意歸還已領取之全數獎勵金，並負一切法律責任，特此切結為憑。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此致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臺東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縣政府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公司名稱：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負責人或代表人：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公司地址： </a:t>
                      </a:r>
                      <a:endParaRPr b="1"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l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190500" marR="0" rtl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中華民國  11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年 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  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月</a:t>
                      </a:r>
                      <a:r>
                        <a:rPr lang="zh-TW" sz="1600">
                          <a:latin typeface="Arial"/>
                          <a:ea typeface="Arial"/>
                          <a:cs typeface="Arial"/>
                          <a:sym typeface="Arial"/>
                        </a:rPr>
                        <a:t>   </a:t>
                      </a:r>
                      <a:r>
                        <a:rPr lang="zh-TW" sz="16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日</a:t>
                      </a:r>
                      <a:endParaRPr sz="160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3F3F3"/>
                    </a:solidFill>
                  </a:tcPr>
                </a:tc>
              </a:tr>
            </a:tbl>
          </a:graphicData>
        </a:graphic>
      </p:graphicFrame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7005089" y="9693797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36" name="Google Shape;136;p21"/>
          <p:cNvSpPr txBox="1"/>
          <p:nvPr/>
        </p:nvSpPr>
        <p:spPr>
          <a:xfrm>
            <a:off x="-5235318" y="3474196"/>
            <a:ext cx="49848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填寫完成後，請於本ppt點擊</a:t>
            </a:r>
            <a:endParaRPr sz="2400">
              <a:solidFill>
                <a:srgbClr val="0432FF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【檔案】&gt;【另存新檔】</a:t>
            </a:r>
            <a:endParaRPr sz="14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&gt;</a:t>
            </a:r>
            <a:r>
              <a:rPr b="1" lang="zh-TW" sz="2400">
                <a:solidFill>
                  <a:srgbClr val="FF0000"/>
                </a:solidFill>
              </a:rPr>
              <a:t>檔案格式選擇【PDF】</a:t>
            </a:r>
            <a:r>
              <a:rPr lang="zh-TW" sz="2400">
                <a:solidFill>
                  <a:srgbClr val="0432FF"/>
                </a:solidFill>
              </a:rPr>
              <a:t> &gt;【儲存】</a:t>
            </a:r>
            <a:endParaRPr b="1" sz="2400">
              <a:solidFill>
                <a:srgbClr val="FF0000"/>
              </a:solidFill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400">
                <a:solidFill>
                  <a:srgbClr val="0432FF"/>
                </a:solidFill>
              </a:rPr>
              <a:t>&gt;</a:t>
            </a:r>
            <a:r>
              <a:rPr lang="zh-TW" sz="2400">
                <a:solidFill>
                  <a:srgbClr val="FF0000"/>
                </a:solidFill>
              </a:rPr>
              <a:t>檔名：ＯＯＯ旅行社＿2026</a:t>
            </a:r>
            <a:r>
              <a:rPr lang="zh-TW" sz="2400">
                <a:solidFill>
                  <a:srgbClr val="FF0000"/>
                </a:solidFill>
              </a:rPr>
              <a:t>臺東獎勵旅遊及度假會議計畫</a:t>
            </a:r>
            <a:endParaRPr sz="1400"/>
          </a:p>
        </p:txBody>
      </p:sp>
      <p:sp>
        <p:nvSpPr>
          <p:cNvPr id="137" name="Google Shape;137;p21"/>
          <p:cNvSpPr txBox="1"/>
          <p:nvPr/>
        </p:nvSpPr>
        <p:spPr>
          <a:xfrm>
            <a:off x="4086593" y="5808046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總公司章：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5967666" y="5930145"/>
            <a:ext cx="108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chemeClr val="dk1"/>
                </a:solidFill>
              </a:rPr>
              <a:t>負責人章：</a:t>
            </a:r>
            <a:endParaRPr sz="1400">
              <a:solidFill>
                <a:schemeClr val="dk1"/>
              </a:solidFill>
            </a:endParaRPr>
          </a:p>
        </p:txBody>
      </p:sp>
      <p:sp>
        <p:nvSpPr>
          <p:cNvPr id="139" name="Google Shape;139;p21"/>
          <p:cNvSpPr/>
          <p:nvPr/>
        </p:nvSpPr>
        <p:spPr>
          <a:xfrm>
            <a:off x="4195596" y="6237903"/>
            <a:ext cx="1134000" cy="11340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蓋原登記</a:t>
            </a:r>
            <a:endParaRPr sz="14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  <p:sp>
        <p:nvSpPr>
          <p:cNvPr id="140" name="Google Shape;140;p21"/>
          <p:cNvSpPr/>
          <p:nvPr/>
        </p:nvSpPr>
        <p:spPr>
          <a:xfrm>
            <a:off x="6114250" y="6389839"/>
            <a:ext cx="830100" cy="830100"/>
          </a:xfrm>
          <a:prstGeom prst="rect">
            <a:avLst/>
          </a:prstGeom>
          <a:noFill/>
          <a:ln cap="flat" cmpd="sng" w="19050">
            <a:solidFill>
              <a:srgbClr val="A5A5A5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蓋原登記</a:t>
            </a:r>
            <a:endParaRPr sz="1200">
              <a:solidFill>
                <a:srgbClr val="A5A5A5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200">
                <a:solidFill>
                  <a:srgbClr val="A5A5A5"/>
                </a:solidFill>
              </a:rPr>
              <a:t>印鑑章</a:t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